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42"/>
  </p:notesMasterIdLst>
  <p:handoutMasterIdLst>
    <p:handoutMasterId r:id="rId43"/>
  </p:handoutMasterIdLst>
  <p:sldIdLst>
    <p:sldId id="360" r:id="rId3"/>
    <p:sldId id="393" r:id="rId4"/>
    <p:sldId id="394" r:id="rId5"/>
    <p:sldId id="391" r:id="rId6"/>
    <p:sldId id="392" r:id="rId7"/>
    <p:sldId id="326" r:id="rId8"/>
    <p:sldId id="341" r:id="rId9"/>
    <p:sldId id="342" r:id="rId10"/>
    <p:sldId id="344" r:id="rId11"/>
    <p:sldId id="362" r:id="rId12"/>
    <p:sldId id="361" r:id="rId13"/>
    <p:sldId id="369" r:id="rId14"/>
    <p:sldId id="370" r:id="rId15"/>
    <p:sldId id="371" r:id="rId16"/>
    <p:sldId id="372" r:id="rId17"/>
    <p:sldId id="373" r:id="rId18"/>
    <p:sldId id="374" r:id="rId19"/>
    <p:sldId id="375" r:id="rId20"/>
    <p:sldId id="376" r:id="rId21"/>
    <p:sldId id="377" r:id="rId22"/>
    <p:sldId id="378" r:id="rId23"/>
    <p:sldId id="379" r:id="rId24"/>
    <p:sldId id="380" r:id="rId25"/>
    <p:sldId id="381" r:id="rId26"/>
    <p:sldId id="382" r:id="rId27"/>
    <p:sldId id="395" r:id="rId28"/>
    <p:sldId id="396" r:id="rId29"/>
    <p:sldId id="397" r:id="rId30"/>
    <p:sldId id="398" r:id="rId31"/>
    <p:sldId id="383" r:id="rId32"/>
    <p:sldId id="384" r:id="rId33"/>
    <p:sldId id="385" r:id="rId34"/>
    <p:sldId id="386" r:id="rId35"/>
    <p:sldId id="387" r:id="rId36"/>
    <p:sldId id="388" r:id="rId37"/>
    <p:sldId id="389" r:id="rId38"/>
    <p:sldId id="390" r:id="rId39"/>
    <p:sldId id="399" r:id="rId40"/>
    <p:sldId id="320" r:id="rId41"/>
  </p:sldIdLst>
  <p:sldSz cx="12192000" cy="6858000"/>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9696"/>
    <a:srgbClr val="84979D"/>
    <a:srgbClr val="73961A"/>
    <a:srgbClr val="73941A"/>
    <a:srgbClr val="79B325"/>
    <a:srgbClr val="5B8100"/>
    <a:srgbClr val="5B8F00"/>
    <a:srgbClr val="669900"/>
    <a:srgbClr val="59B300"/>
    <a:srgbClr val="AA22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295" autoAdjust="0"/>
    <p:restoredTop sz="95434" autoAdjust="0"/>
  </p:normalViewPr>
  <p:slideViewPr>
    <p:cSldViewPr snapToGrid="0">
      <p:cViewPr varScale="1">
        <p:scale>
          <a:sx n="101" d="100"/>
          <a:sy n="101" d="100"/>
        </p:scale>
        <p:origin x="150" y="558"/>
      </p:cViewPr>
      <p:guideLst>
        <p:guide orient="horz" pos="2160"/>
        <p:guide pos="3840"/>
      </p:guideLst>
    </p:cSldViewPr>
  </p:slideViewPr>
  <p:notesTextViewPr>
    <p:cViewPr>
      <p:scale>
        <a:sx n="1" d="1"/>
        <a:sy n="1" d="1"/>
      </p:scale>
      <p:origin x="0" y="0"/>
    </p:cViewPr>
  </p:notesTextViewPr>
  <p:notesViewPr>
    <p:cSldViewPr snapToGrid="0">
      <p:cViewPr varScale="1">
        <p:scale>
          <a:sx n="61" d="100"/>
          <a:sy n="61" d="100"/>
        </p:scale>
        <p:origin x="-3245" y="-96"/>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handoutMaster" Target="handoutMasters/handoutMaster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4112711C-4BEA-4BCA-A828-C78BCA23EE45}" type="datetimeFigureOut">
              <a:rPr lang="de-DE" smtClean="0"/>
              <a:t>29.04.2021</a:t>
            </a:fld>
            <a:endParaRPr lang="de-DE"/>
          </a:p>
        </p:txBody>
      </p:sp>
      <p:sp>
        <p:nvSpPr>
          <p:cNvPr id="4" name="Fußzeilenplatzhalt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199219BD-C186-4716-9516-0895AE4256E5}" type="slidenum">
              <a:rPr lang="de-DE" smtClean="0"/>
              <a:t>‹Nr.›</a:t>
            </a:fld>
            <a:endParaRPr lang="de-DE"/>
          </a:p>
        </p:txBody>
      </p:sp>
    </p:spTree>
    <p:extLst>
      <p:ext uri="{BB962C8B-B14F-4D97-AF65-F5344CB8AC3E}">
        <p14:creationId xmlns:p14="http://schemas.microsoft.com/office/powerpoint/2010/main" val="22259395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41F024F-2DE7-4CDE-A3B5-609977C7F85B}" type="datetimeFigureOut">
              <a:rPr lang="de-DE" smtClean="0"/>
              <a:t>29.04.2021</a:t>
            </a:fld>
            <a:endParaRPr lang="de-DE"/>
          </a:p>
        </p:txBody>
      </p:sp>
      <p:sp>
        <p:nvSpPr>
          <p:cNvPr id="4" name="Folienbildplatzhalt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C18AE6D5-D8C1-448B-843C-94F6DE9355D9}" type="slidenum">
              <a:rPr lang="de-DE" smtClean="0"/>
              <a:t>‹Nr.›</a:t>
            </a:fld>
            <a:endParaRPr lang="de-DE"/>
          </a:p>
        </p:txBody>
      </p:sp>
    </p:spTree>
    <p:extLst>
      <p:ext uri="{BB962C8B-B14F-4D97-AF65-F5344CB8AC3E}">
        <p14:creationId xmlns:p14="http://schemas.microsoft.com/office/powerpoint/2010/main" val="1216780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8AE6D5-D8C1-448B-843C-94F6DE9355D9}"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5846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8AE6D5-D8C1-448B-843C-94F6DE9355D9}"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9497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8AE6D5-D8C1-448B-843C-94F6DE9355D9}"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48252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8AE6D5-D8C1-448B-843C-94F6DE9355D9}"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48383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8AE6D5-D8C1-448B-843C-94F6DE9355D9}"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62494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8AE6D5-D8C1-448B-843C-94F6DE9355D9}"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87183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8AE6D5-D8C1-448B-843C-94F6DE9355D9}"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67785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8AE6D5-D8C1-448B-843C-94F6DE9355D9}"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59572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8AE6D5-D8C1-448B-843C-94F6DE9355D9}"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72377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kern="1200" dirty="0" smtClean="0">
                <a:solidFill>
                  <a:schemeClr val="tx1"/>
                </a:solidFill>
                <a:effectLst/>
                <a:latin typeface="+mn-lt"/>
                <a:ea typeface="+mn-ea"/>
                <a:cs typeface="+mn-cs"/>
              </a:rPr>
              <a:t>„Stadt des Miteinanders“ (2017 &amp; 2018) – gefördert als Stadterneuerungsprojekt  (92.000€)</a:t>
            </a:r>
          </a:p>
          <a:p>
            <a:r>
              <a:rPr lang="de-AT" sz="1200" kern="1200" dirty="0" smtClean="0">
                <a:solidFill>
                  <a:schemeClr val="tx1"/>
                </a:solidFill>
                <a:effectLst/>
                <a:latin typeface="+mn-lt"/>
                <a:ea typeface="+mn-ea"/>
                <a:cs typeface="+mn-cs"/>
              </a:rPr>
              <a:t>- Umfasste ein Bündel von gestalterischen Maßnahmen zur </a:t>
            </a:r>
            <a:r>
              <a:rPr lang="de-AT" sz="1200" kern="1200" dirty="0" err="1" smtClean="0">
                <a:solidFill>
                  <a:schemeClr val="tx1"/>
                </a:solidFill>
                <a:effectLst/>
                <a:latin typeface="+mn-lt"/>
                <a:ea typeface="+mn-ea"/>
                <a:cs typeface="+mn-cs"/>
              </a:rPr>
              <a:t>Attraktivierung</a:t>
            </a:r>
            <a:r>
              <a:rPr lang="de-AT" sz="1200" kern="1200" dirty="0" smtClean="0">
                <a:solidFill>
                  <a:schemeClr val="tx1"/>
                </a:solidFill>
                <a:effectLst/>
                <a:latin typeface="+mn-lt"/>
                <a:ea typeface="+mn-ea"/>
                <a:cs typeface="+mn-cs"/>
              </a:rPr>
              <a:t> des Kommunikationsraumes Innenstadt</a:t>
            </a:r>
          </a:p>
          <a:p>
            <a:pPr marL="171450" indent="-171450">
              <a:buFont typeface="Arial" panose="020B0604020202020204" pitchFamily="34" charset="0"/>
              <a:buChar char="•"/>
            </a:pPr>
            <a:r>
              <a:rPr lang="de-AT" sz="1200" kern="1200" dirty="0" smtClean="0">
                <a:solidFill>
                  <a:schemeClr val="tx1"/>
                </a:solidFill>
                <a:effectLst/>
                <a:latin typeface="+mn-lt"/>
                <a:ea typeface="+mn-ea"/>
                <a:cs typeface="+mn-cs"/>
              </a:rPr>
              <a:t>Mehr Grün </a:t>
            </a:r>
          </a:p>
          <a:p>
            <a:pPr marL="171450" indent="-171450">
              <a:buFont typeface="Arial" panose="020B0604020202020204" pitchFamily="34" charset="0"/>
              <a:buChar char="•"/>
            </a:pPr>
            <a:r>
              <a:rPr lang="de-AT" sz="1200" kern="1200" dirty="0" smtClean="0">
                <a:solidFill>
                  <a:schemeClr val="tx1"/>
                </a:solidFill>
                <a:effectLst/>
                <a:latin typeface="+mn-lt"/>
                <a:ea typeface="+mn-ea"/>
                <a:cs typeface="+mn-cs"/>
              </a:rPr>
              <a:t>beschattete Sitzmöglichkeiten </a:t>
            </a:r>
          </a:p>
          <a:p>
            <a:pPr marL="171450" indent="-171450">
              <a:buFont typeface="Arial" panose="020B0604020202020204" pitchFamily="34" charset="0"/>
              <a:buChar char="•"/>
            </a:pPr>
            <a:r>
              <a:rPr lang="de-AT" sz="1200" kern="1200" dirty="0" smtClean="0">
                <a:solidFill>
                  <a:schemeClr val="tx1"/>
                </a:solidFill>
                <a:effectLst/>
                <a:latin typeface="+mn-lt"/>
                <a:ea typeface="+mn-ea"/>
                <a:cs typeface="+mn-cs"/>
              </a:rPr>
              <a:t>Spielen am Hauptplatz</a:t>
            </a:r>
          </a:p>
          <a:p>
            <a:pPr marL="171450" indent="-171450">
              <a:buFont typeface="Arial" panose="020B0604020202020204" pitchFamily="34" charset="0"/>
              <a:buChar char="•"/>
            </a:pPr>
            <a:r>
              <a:rPr lang="de-AT" sz="1200" kern="1200" dirty="0" smtClean="0">
                <a:solidFill>
                  <a:schemeClr val="tx1"/>
                </a:solidFill>
                <a:effectLst/>
                <a:latin typeface="+mn-lt"/>
                <a:ea typeface="+mn-ea"/>
                <a:cs typeface="+mn-cs"/>
              </a:rPr>
              <a:t>Beteiligungsprozess „Stadt des Miteinanders“ (Projektbegleitung</a:t>
            </a:r>
            <a:r>
              <a:rPr lang="de-AT" sz="1200" kern="1200" baseline="0" dirty="0" smtClean="0">
                <a:solidFill>
                  <a:schemeClr val="tx1"/>
                </a:solidFill>
                <a:effectLst/>
                <a:latin typeface="+mn-lt"/>
                <a:ea typeface="+mn-ea"/>
                <a:cs typeface="+mn-cs"/>
              </a:rPr>
              <a:t> </a:t>
            </a:r>
            <a:r>
              <a:rPr lang="de-AT" sz="1200" kern="1200" baseline="0" dirty="0" err="1" smtClean="0">
                <a:solidFill>
                  <a:schemeClr val="tx1"/>
                </a:solidFill>
                <a:effectLst/>
                <a:latin typeface="+mn-lt"/>
                <a:ea typeface="+mn-ea"/>
                <a:cs typeface="+mn-cs"/>
              </a:rPr>
              <a:t>Jirgal</a:t>
            </a:r>
            <a:r>
              <a:rPr lang="de-AT" sz="1200" kern="1200" baseline="0" dirty="0" smtClean="0">
                <a:solidFill>
                  <a:schemeClr val="tx1"/>
                </a:solidFill>
                <a:effectLst/>
                <a:latin typeface="+mn-lt"/>
                <a:ea typeface="+mn-ea"/>
                <a:cs typeface="+mn-cs"/>
              </a:rPr>
              <a:t> 2018) </a:t>
            </a:r>
            <a:endParaRPr lang="de-AT" sz="1200" kern="1200" dirty="0" smtClean="0">
              <a:solidFill>
                <a:schemeClr val="tx1"/>
              </a:solidFill>
              <a:effectLst/>
              <a:latin typeface="+mn-lt"/>
              <a:ea typeface="+mn-ea"/>
              <a:cs typeface="+mn-cs"/>
            </a:endParaRPr>
          </a:p>
          <a:p>
            <a:r>
              <a:rPr lang="de-AT" sz="1200" kern="1200" dirty="0" smtClean="0">
                <a:solidFill>
                  <a:schemeClr val="tx1"/>
                </a:solidFill>
                <a:effectLst/>
                <a:latin typeface="+mn-lt"/>
                <a:ea typeface="+mn-ea"/>
                <a:cs typeface="+mn-cs"/>
              </a:rPr>
              <a:t> </a:t>
            </a:r>
          </a:p>
          <a:p>
            <a:endParaRPr lang="de-AT" sz="1200"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8AE6D5-D8C1-448B-843C-94F6DE9355D9}"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76621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AT" sz="1200" kern="1200" dirty="0" smtClean="0">
                <a:solidFill>
                  <a:schemeClr val="tx1"/>
                </a:solidFill>
                <a:effectLst/>
                <a:latin typeface="+mn-lt"/>
                <a:ea typeface="+mn-ea"/>
                <a:cs typeface="+mn-cs"/>
              </a:rPr>
              <a:t>Geförderte Investitionen</a:t>
            </a:r>
            <a:r>
              <a:rPr lang="de-AT" sz="1200" kern="1200" baseline="0" dirty="0" smtClean="0">
                <a:solidFill>
                  <a:schemeClr val="tx1"/>
                </a:solidFill>
                <a:effectLst/>
                <a:latin typeface="+mn-lt"/>
                <a:ea typeface="+mn-ea"/>
                <a:cs typeface="+mn-cs"/>
              </a:rPr>
              <a:t> im Projekt „Stadt des </a:t>
            </a:r>
            <a:r>
              <a:rPr lang="de-AT" sz="1200" kern="1200" baseline="0" dirty="0" err="1" smtClean="0">
                <a:solidFill>
                  <a:schemeClr val="tx1"/>
                </a:solidFill>
                <a:effectLst/>
                <a:latin typeface="+mn-lt"/>
                <a:ea typeface="+mn-ea"/>
                <a:cs typeface="+mn-cs"/>
              </a:rPr>
              <a:t>Miteinenders</a:t>
            </a:r>
            <a:r>
              <a:rPr lang="de-AT" sz="1200" kern="1200" baseline="0" dirty="0" smtClean="0">
                <a:solidFill>
                  <a:schemeClr val="tx1"/>
                </a:solidFill>
                <a:effectLst/>
                <a:latin typeface="+mn-lt"/>
                <a:ea typeface="+mn-ea"/>
                <a:cs typeface="+mn-cs"/>
              </a:rPr>
              <a:t>“</a:t>
            </a:r>
          </a:p>
          <a:p>
            <a:pPr marL="0" indent="0">
              <a:buFont typeface="Arial" panose="020B0604020202020204" pitchFamily="34" charset="0"/>
              <a:buNone/>
            </a:pPr>
            <a:r>
              <a:rPr lang="de-AT" sz="1200" kern="1200" baseline="0" dirty="0" smtClean="0">
                <a:solidFill>
                  <a:schemeClr val="tx1"/>
                </a:solidFill>
                <a:effectLst/>
                <a:latin typeface="+mn-lt"/>
                <a:ea typeface="+mn-ea"/>
                <a:cs typeface="+mn-cs"/>
              </a:rPr>
              <a:t>Auf Basis der Sozialstudie und der Beratung durch Dr. </a:t>
            </a:r>
            <a:r>
              <a:rPr lang="de-AT" sz="1200" kern="1200" baseline="0" dirty="0" err="1" smtClean="0">
                <a:solidFill>
                  <a:schemeClr val="tx1"/>
                </a:solidFill>
                <a:effectLst/>
                <a:latin typeface="+mn-lt"/>
                <a:ea typeface="+mn-ea"/>
                <a:cs typeface="+mn-cs"/>
              </a:rPr>
              <a:t>Hadinger</a:t>
            </a:r>
            <a:r>
              <a:rPr lang="de-AT" sz="1200" kern="1200" baseline="0" dirty="0" smtClean="0">
                <a:solidFill>
                  <a:schemeClr val="tx1"/>
                </a:solidFill>
                <a:effectLst/>
                <a:latin typeface="+mn-lt"/>
                <a:ea typeface="+mn-ea"/>
                <a:cs typeface="+mn-cs"/>
              </a:rPr>
              <a:t> </a:t>
            </a:r>
          </a:p>
          <a:p>
            <a:pPr marL="0" indent="0">
              <a:buFont typeface="Arial" panose="020B0604020202020204" pitchFamily="34" charset="0"/>
              <a:buNone/>
            </a:pPr>
            <a:r>
              <a:rPr lang="de-AT" sz="1200" kern="1200" baseline="0" dirty="0" smtClean="0">
                <a:solidFill>
                  <a:schemeClr val="tx1"/>
                </a:solidFill>
                <a:effectLst/>
                <a:latin typeface="+mn-lt"/>
                <a:ea typeface="+mn-ea"/>
                <a:cs typeface="+mn-cs"/>
              </a:rPr>
              <a:t>Umsetzung von: </a:t>
            </a:r>
            <a:endParaRPr lang="de-AT"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de-AT" sz="1200" kern="1200" dirty="0" smtClean="0">
                <a:solidFill>
                  <a:schemeClr val="tx1"/>
                </a:solidFill>
                <a:effectLst/>
                <a:latin typeface="+mn-lt"/>
                <a:ea typeface="+mn-ea"/>
                <a:cs typeface="+mn-cs"/>
              </a:rPr>
              <a:t>Spielmöglichkeiten – 3 Spielboards, Spielplatz für Kleinkinder am Hauptplatz  </a:t>
            </a:r>
          </a:p>
          <a:p>
            <a:pPr marL="171450" indent="-171450">
              <a:buFont typeface="Arial" panose="020B0604020202020204" pitchFamily="34" charset="0"/>
              <a:buChar char="•"/>
            </a:pPr>
            <a:r>
              <a:rPr lang="de-AT" sz="1200" kern="1200" dirty="0" smtClean="0">
                <a:solidFill>
                  <a:schemeClr val="tx1"/>
                </a:solidFill>
                <a:effectLst/>
                <a:latin typeface="+mn-lt"/>
                <a:ea typeface="+mn-ea"/>
                <a:cs typeface="+mn-cs"/>
              </a:rPr>
              <a:t>Beschattete Sitzgelegenheiten – Altstadtbänke, Baumbänke vorm Rathaus und Tourismusinfo, Liegestühle </a:t>
            </a:r>
          </a:p>
          <a:p>
            <a:pPr marL="171450" indent="-171450">
              <a:buFont typeface="Arial" panose="020B0604020202020204" pitchFamily="34" charset="0"/>
              <a:buChar char="•"/>
            </a:pPr>
            <a:r>
              <a:rPr lang="de-AT" sz="1200" kern="1200" dirty="0" smtClean="0">
                <a:solidFill>
                  <a:schemeClr val="tx1"/>
                </a:solidFill>
                <a:effectLst/>
                <a:latin typeface="+mn-lt"/>
                <a:ea typeface="+mn-ea"/>
                <a:cs typeface="+mn-cs"/>
              </a:rPr>
              <a:t>zusätzliche Bepflanzung (blühende Pflanzpyramiden und lila Baumpflanztröge mit Säulenbuchen</a:t>
            </a:r>
            <a:r>
              <a:rPr lang="de-AT" sz="1200" kern="1200" baseline="0" dirty="0" smtClean="0">
                <a:solidFill>
                  <a:schemeClr val="tx1"/>
                </a:solidFill>
                <a:effectLst/>
                <a:latin typeface="+mn-lt"/>
                <a:ea typeface="+mn-ea"/>
                <a:cs typeface="+mn-cs"/>
              </a:rPr>
              <a:t> für Nibelungenplatz)</a:t>
            </a:r>
            <a:endParaRPr lang="de-AT"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de-AT" sz="1200" kern="1200" dirty="0" smtClean="0">
                <a:solidFill>
                  <a:schemeClr val="tx1"/>
                </a:solidFill>
                <a:effectLst/>
                <a:latin typeface="+mn-lt"/>
                <a:ea typeface="+mn-ea"/>
                <a:cs typeface="+mn-cs"/>
              </a:rPr>
              <a:t>Eingefärbte Gehwegachse am Nibelungenplatz zwischen </a:t>
            </a:r>
            <a:r>
              <a:rPr lang="de-AT" sz="1200" kern="1200" dirty="0" err="1" smtClean="0">
                <a:solidFill>
                  <a:schemeClr val="tx1"/>
                </a:solidFill>
                <a:effectLst/>
                <a:latin typeface="+mn-lt"/>
                <a:ea typeface="+mn-ea"/>
                <a:cs typeface="+mn-cs"/>
              </a:rPr>
              <a:t>Donaulände</a:t>
            </a:r>
            <a:r>
              <a:rPr lang="de-AT" sz="1200" kern="1200" dirty="0" smtClean="0">
                <a:solidFill>
                  <a:schemeClr val="tx1"/>
                </a:solidFill>
                <a:effectLst/>
                <a:latin typeface="+mn-lt"/>
                <a:ea typeface="+mn-ea"/>
                <a:cs typeface="+mn-cs"/>
              </a:rPr>
              <a:t> und Hauptplatz </a:t>
            </a:r>
            <a:endParaRPr lang="de-AT"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8AE6D5-D8C1-448B-843C-94F6DE9355D9}"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7735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8AE6D5-D8C1-448B-843C-94F6DE9355D9}"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92025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kern="1200" dirty="0" smtClean="0">
                <a:solidFill>
                  <a:schemeClr val="tx1"/>
                </a:solidFill>
                <a:effectLst/>
                <a:latin typeface="+mn-lt"/>
                <a:ea typeface="+mn-ea"/>
                <a:cs typeface="+mn-cs"/>
              </a:rPr>
              <a:t>Startphase des Beteiligungsprozesses „Stadt des Miteinanders“ (2018) –  als Teil</a:t>
            </a:r>
            <a:r>
              <a:rPr lang="de-AT" sz="1200" kern="1200" baseline="0" dirty="0" smtClean="0">
                <a:solidFill>
                  <a:schemeClr val="tx1"/>
                </a:solidFill>
                <a:effectLst/>
                <a:latin typeface="+mn-lt"/>
                <a:ea typeface="+mn-ea"/>
                <a:cs typeface="+mn-cs"/>
              </a:rPr>
              <a:t> des geförderten Stadterneuerungsprojektes „Stadt des Miteinanders“</a:t>
            </a:r>
            <a:endParaRPr lang="de-AT" sz="1200" kern="1200" dirty="0" smtClean="0">
              <a:solidFill>
                <a:schemeClr val="tx1"/>
              </a:solidFill>
              <a:effectLst/>
              <a:latin typeface="+mn-lt"/>
              <a:ea typeface="+mn-ea"/>
              <a:cs typeface="+mn-cs"/>
            </a:endParaRPr>
          </a:p>
          <a:p>
            <a:endParaRPr lang="de-AT"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de-AT" sz="1200" kern="1200" dirty="0" smtClean="0">
                <a:solidFill>
                  <a:schemeClr val="tx1"/>
                </a:solidFill>
                <a:effectLst/>
                <a:latin typeface="+mn-lt"/>
                <a:ea typeface="+mn-ea"/>
                <a:cs typeface="+mn-cs"/>
              </a:rPr>
              <a:t>Nach der Idee der „kommunalen Potentialentfaltung“ v. Prof. </a:t>
            </a:r>
            <a:r>
              <a:rPr lang="de-AT" sz="1200" kern="1200" dirty="0" err="1" smtClean="0">
                <a:solidFill>
                  <a:schemeClr val="tx1"/>
                </a:solidFill>
                <a:effectLst/>
                <a:latin typeface="+mn-lt"/>
                <a:ea typeface="+mn-ea"/>
                <a:cs typeface="+mn-cs"/>
              </a:rPr>
              <a:t>Hüther</a:t>
            </a:r>
            <a:r>
              <a:rPr lang="de-AT" sz="1200" kern="1200" dirty="0" smtClean="0">
                <a:solidFill>
                  <a:schemeClr val="tx1"/>
                </a:solidFill>
                <a:effectLst/>
                <a:latin typeface="+mn-lt"/>
                <a:ea typeface="+mn-ea"/>
                <a:cs typeface="+mn-cs"/>
              </a:rPr>
              <a:t> – adaptiert für Tulln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AT" sz="1200" kern="1200" dirty="0" smtClean="0">
                <a:solidFill>
                  <a:schemeClr val="tx1"/>
                </a:solidFill>
                <a:effectLst/>
                <a:latin typeface="+mn-lt"/>
                <a:ea typeface="+mn-ea"/>
                <a:cs typeface="+mn-cs"/>
              </a:rPr>
              <a:t>Innovatives Umsetzungskonzept Projektbegleitung durch S. </a:t>
            </a:r>
            <a:r>
              <a:rPr lang="de-AT" sz="1200" kern="1200" dirty="0" err="1" smtClean="0">
                <a:solidFill>
                  <a:schemeClr val="tx1"/>
                </a:solidFill>
                <a:effectLst/>
                <a:latin typeface="+mn-lt"/>
                <a:ea typeface="+mn-ea"/>
                <a:cs typeface="+mn-cs"/>
              </a:rPr>
              <a:t>Jirgal</a:t>
            </a:r>
            <a:endParaRPr lang="de-AT"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de-AT" sz="1200" kern="1200" dirty="0" smtClean="0">
                <a:solidFill>
                  <a:schemeClr val="tx1"/>
                </a:solidFill>
                <a:effectLst/>
                <a:latin typeface="+mn-lt"/>
                <a:ea typeface="+mn-ea"/>
                <a:cs typeface="+mn-cs"/>
              </a:rPr>
              <a:t>Aufbau von Kommunikationskanälen - Homepage, Newsletter, Monatliche Begegnungsserie „In Tulln zu Gast“, Jährlicher </a:t>
            </a:r>
            <a:r>
              <a:rPr lang="de-AT" sz="1200" kern="1200" dirty="0" err="1" smtClean="0">
                <a:solidFill>
                  <a:schemeClr val="tx1"/>
                </a:solidFill>
                <a:effectLst/>
                <a:latin typeface="+mn-lt"/>
                <a:ea typeface="+mn-ea"/>
                <a:cs typeface="+mn-cs"/>
              </a:rPr>
              <a:t>Bewerb</a:t>
            </a:r>
            <a:r>
              <a:rPr lang="de-AT" sz="1200" kern="1200" dirty="0" smtClean="0">
                <a:solidFill>
                  <a:schemeClr val="tx1"/>
                </a:solidFill>
                <a:effectLst/>
                <a:latin typeface="+mn-lt"/>
                <a:ea typeface="+mn-ea"/>
                <a:cs typeface="+mn-cs"/>
              </a:rPr>
              <a:t> „Helden der Herzen“ </a:t>
            </a:r>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8AE6D5-D8C1-448B-843C-94F6DE9355D9}"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90484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kern="1200" dirty="0" smtClean="0">
                <a:solidFill>
                  <a:schemeClr val="tx1"/>
                </a:solidFill>
                <a:effectLst/>
                <a:latin typeface="+mn-lt"/>
                <a:ea typeface="+mn-ea"/>
                <a:cs typeface="+mn-cs"/>
              </a:rPr>
              <a:t>Weiterführung des Beteiligungsprozess „Stadt des Miteinanders“ (2019 – bis heute – LEADER gefördert) unter dem Motto </a:t>
            </a:r>
          </a:p>
          <a:p>
            <a:r>
              <a:rPr lang="de-AT" sz="1200" kern="1200" dirty="0" smtClean="0">
                <a:solidFill>
                  <a:schemeClr val="tx1"/>
                </a:solidFill>
                <a:effectLst/>
                <a:latin typeface="+mn-lt"/>
                <a:ea typeface="+mn-ea"/>
                <a:cs typeface="+mn-cs"/>
              </a:rPr>
              <a:t>„miteinander leben, voneinander lernen,</a:t>
            </a:r>
            <a:r>
              <a:rPr lang="de-AT" sz="1200" kern="1200" baseline="0" dirty="0" smtClean="0">
                <a:solidFill>
                  <a:schemeClr val="tx1"/>
                </a:solidFill>
                <a:effectLst/>
                <a:latin typeface="+mn-lt"/>
                <a:ea typeface="+mn-ea"/>
                <a:cs typeface="+mn-cs"/>
              </a:rPr>
              <a:t> gemeinsam gestalten“ </a:t>
            </a:r>
            <a:endParaRPr lang="de-AT" sz="1200" kern="1200" dirty="0" smtClean="0">
              <a:solidFill>
                <a:schemeClr val="tx1"/>
              </a:solidFill>
              <a:effectLst/>
              <a:latin typeface="+mn-lt"/>
              <a:ea typeface="+mn-ea"/>
              <a:cs typeface="+mn-cs"/>
            </a:endParaRPr>
          </a:p>
          <a:p>
            <a:endParaRPr lang="de-AT"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de-AT" sz="1200" kern="1200" dirty="0" smtClean="0">
                <a:solidFill>
                  <a:schemeClr val="tx1"/>
                </a:solidFill>
                <a:effectLst/>
                <a:latin typeface="+mn-lt"/>
                <a:ea typeface="+mn-ea"/>
                <a:cs typeface="+mn-cs"/>
              </a:rPr>
              <a:t>2019</a:t>
            </a:r>
            <a:r>
              <a:rPr lang="de-AT" sz="1200" kern="1200" baseline="0" dirty="0" smtClean="0">
                <a:solidFill>
                  <a:schemeClr val="tx1"/>
                </a:solidFill>
                <a:effectLst/>
                <a:latin typeface="+mn-lt"/>
                <a:ea typeface="+mn-ea"/>
                <a:cs typeface="+mn-cs"/>
              </a:rPr>
              <a:t> – Vortrag Prof. Gerald </a:t>
            </a:r>
            <a:r>
              <a:rPr lang="de-AT" sz="1200" kern="1200" baseline="0" dirty="0" err="1" smtClean="0">
                <a:solidFill>
                  <a:schemeClr val="tx1"/>
                </a:solidFill>
                <a:effectLst/>
                <a:latin typeface="+mn-lt"/>
                <a:ea typeface="+mn-ea"/>
                <a:cs typeface="+mn-cs"/>
              </a:rPr>
              <a:t>Hüther</a:t>
            </a:r>
            <a:r>
              <a:rPr lang="de-AT" sz="1200" kern="1200" baseline="0" dirty="0" smtClean="0">
                <a:solidFill>
                  <a:schemeClr val="tx1"/>
                </a:solidFill>
                <a:effectLst/>
                <a:latin typeface="+mn-lt"/>
                <a:ea typeface="+mn-ea"/>
                <a:cs typeface="+mn-cs"/>
              </a:rPr>
              <a:t> in Tulln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AT" sz="1200" kern="1200" baseline="0" dirty="0" smtClean="0">
                <a:solidFill>
                  <a:schemeClr val="tx1"/>
                </a:solidFill>
                <a:effectLst/>
                <a:latin typeface="+mn-lt"/>
                <a:ea typeface="+mn-ea"/>
                <a:cs typeface="+mn-cs"/>
              </a:rPr>
              <a:t>Ständige Projektbegleitung Stefanie </a:t>
            </a:r>
            <a:r>
              <a:rPr lang="de-AT" sz="1200" kern="1200" baseline="0" dirty="0" err="1" smtClean="0">
                <a:solidFill>
                  <a:schemeClr val="tx1"/>
                </a:solidFill>
                <a:effectLst/>
                <a:latin typeface="+mn-lt"/>
                <a:ea typeface="+mn-ea"/>
                <a:cs typeface="+mn-cs"/>
              </a:rPr>
              <a:t>Jirgal</a:t>
            </a:r>
            <a:r>
              <a:rPr lang="de-AT" sz="1200" kern="1200" baseline="0" dirty="0" smtClean="0">
                <a:solidFill>
                  <a:schemeClr val="tx1"/>
                </a:solidFill>
                <a:effectLst/>
                <a:latin typeface="+mn-lt"/>
                <a:ea typeface="+mn-ea"/>
                <a:cs typeface="+mn-cs"/>
              </a:rPr>
              <a:t> / Michael Vogler </a:t>
            </a:r>
            <a:endParaRPr lang="de-DE" dirty="0" smtClean="0"/>
          </a:p>
          <a:p>
            <a:pPr marL="171450" indent="-171450">
              <a:buFont typeface="Arial" panose="020B0604020202020204" pitchFamily="34" charset="0"/>
              <a:buChar char="•"/>
            </a:pPr>
            <a:r>
              <a:rPr lang="de-AT" sz="1200" kern="1200" baseline="0" dirty="0" smtClean="0">
                <a:solidFill>
                  <a:schemeClr val="tx1"/>
                </a:solidFill>
                <a:effectLst/>
                <a:latin typeface="+mn-lt"/>
                <a:ea typeface="+mn-ea"/>
                <a:cs typeface="+mn-cs"/>
              </a:rPr>
              <a:t>Ausbau und Intensivierung der Begegnungs- und Kommunikationsformate </a:t>
            </a: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8AE6D5-D8C1-448B-843C-94F6DE9355D9}"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88636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Weitere Projekte, die aus Mitteln der Stadterneuerung zw. 2017-2019 </a:t>
            </a:r>
            <a:r>
              <a:rPr lang="de-DE" baseline="0" dirty="0" smtClean="0"/>
              <a:t> gefördert wurden </a:t>
            </a:r>
            <a:r>
              <a:rPr lang="de-DE" baseline="0" dirty="0" smtClean="0">
                <a:sym typeface="Wingdings" panose="05000000000000000000" pitchFamily="2" charset="2"/>
              </a:rPr>
              <a:t> mit dem Ziel – </a:t>
            </a:r>
            <a:r>
              <a:rPr lang="de-DE" baseline="0" dirty="0" err="1" smtClean="0">
                <a:sym typeface="Wingdings" panose="05000000000000000000" pitchFamily="2" charset="2"/>
              </a:rPr>
              <a:t>Attraktivierung</a:t>
            </a:r>
            <a:r>
              <a:rPr lang="de-DE" baseline="0" dirty="0" smtClean="0">
                <a:sym typeface="Wingdings" panose="05000000000000000000" pitchFamily="2" charset="2"/>
              </a:rPr>
              <a:t> des öffentlichen Raumes zur Wohlfühlzone </a:t>
            </a:r>
          </a:p>
          <a:p>
            <a:endParaRPr lang="de-DE" baseline="0" dirty="0" smtClean="0">
              <a:sym typeface="Wingdings" panose="05000000000000000000" pitchFamily="2" charset="2"/>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smtClean="0">
                <a:sym typeface="Wingdings" panose="05000000000000000000" pitchFamily="2" charset="2"/>
              </a:rPr>
              <a:t>Gestaltung </a:t>
            </a:r>
            <a:r>
              <a:rPr lang="de-DE" baseline="0" dirty="0" err="1" smtClean="0">
                <a:sym typeface="Wingdings" panose="05000000000000000000" pitchFamily="2" charset="2"/>
              </a:rPr>
              <a:t>Donaulände</a:t>
            </a:r>
            <a:r>
              <a:rPr lang="de-DE" baseline="0" dirty="0" smtClean="0">
                <a:sym typeface="Wingdings" panose="05000000000000000000" pitchFamily="2" charset="2"/>
              </a:rPr>
              <a:t> –  Gesamtkosten: 222.100</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smtClean="0">
                <a:sym typeface="Wingdings" panose="05000000000000000000" pitchFamily="2" charset="2"/>
              </a:rPr>
              <a:t>Klosterweg – 591.000</a:t>
            </a:r>
          </a:p>
          <a:p>
            <a:pPr marL="171450" indent="-171450">
              <a:buFont typeface="Arial" panose="020B0604020202020204" pitchFamily="34" charset="0"/>
              <a:buChar char="•"/>
            </a:pPr>
            <a:r>
              <a:rPr lang="de-DE" baseline="0" dirty="0" smtClean="0">
                <a:sym typeface="Wingdings" panose="05000000000000000000" pitchFamily="2" charset="2"/>
              </a:rPr>
              <a:t>Gestaltung Schiffstation - 395.300</a:t>
            </a:r>
          </a:p>
          <a:p>
            <a:pPr marL="171450" indent="-171450">
              <a:buFont typeface="Arial" panose="020B0604020202020204" pitchFamily="34" charset="0"/>
              <a:buChar char="•"/>
            </a:pPr>
            <a:r>
              <a:rPr lang="de-DE" baseline="0" dirty="0" smtClean="0">
                <a:sym typeface="Wingdings" panose="05000000000000000000" pitchFamily="2" charset="2"/>
              </a:rPr>
              <a:t>Ruheinsel vorm Donauschiff – 139.400</a:t>
            </a:r>
          </a:p>
          <a:p>
            <a:endParaRPr lang="de-DE" baseline="0" dirty="0" smtClean="0">
              <a:sym typeface="Wingdings" panose="05000000000000000000" pitchFamily="2" charset="2"/>
            </a:endParaRPr>
          </a:p>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8AE6D5-D8C1-448B-843C-94F6DE9355D9}"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45867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Aus Mitteln der Stadterneuerung geförderte</a:t>
            </a:r>
            <a:r>
              <a:rPr lang="de-DE" baseline="0" dirty="0" smtClean="0"/>
              <a:t> </a:t>
            </a:r>
            <a:r>
              <a:rPr lang="de-DE" dirty="0" smtClean="0"/>
              <a:t>Freizeiteinrichtungen</a:t>
            </a:r>
            <a:r>
              <a:rPr lang="de-DE" baseline="0" dirty="0" smtClean="0"/>
              <a:t> für Kinder und Jugendliche(2016-2019)</a:t>
            </a:r>
          </a:p>
          <a:p>
            <a:endParaRPr lang="de-DE" baseline="0" dirty="0" smtClean="0"/>
          </a:p>
          <a:p>
            <a:r>
              <a:rPr lang="de-DE" baseline="0" dirty="0" err="1" smtClean="0"/>
              <a:t>Attraktivierung</a:t>
            </a:r>
            <a:r>
              <a:rPr lang="de-DE" baseline="0" dirty="0" smtClean="0"/>
              <a:t> </a:t>
            </a:r>
            <a:r>
              <a:rPr lang="de-DE" baseline="0" dirty="0" err="1" smtClean="0"/>
              <a:t>Aubad</a:t>
            </a:r>
            <a:r>
              <a:rPr lang="de-DE" baseline="0" dirty="0" smtClean="0"/>
              <a:t> (Beachvolleyplätze) -24.400</a:t>
            </a:r>
          </a:p>
          <a:p>
            <a:r>
              <a:rPr lang="de-DE" baseline="0" dirty="0" smtClean="0"/>
              <a:t>Kindererlebnisweg – 45.200</a:t>
            </a:r>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smtClean="0"/>
              <a:t>Inlineskaterbahn – 188.000</a:t>
            </a:r>
          </a:p>
          <a:p>
            <a:r>
              <a:rPr lang="de-DE" baseline="0" dirty="0" smtClean="0"/>
              <a:t>Multisportanlage St. Severin – 98.600</a:t>
            </a:r>
          </a:p>
          <a:p>
            <a:r>
              <a:rPr lang="de-DE" baseline="0" dirty="0" smtClean="0"/>
              <a:t>Multisportanlage Ignaz </a:t>
            </a:r>
            <a:r>
              <a:rPr lang="de-DE" baseline="0" dirty="0" err="1" smtClean="0"/>
              <a:t>Pleyelstr</a:t>
            </a:r>
            <a:r>
              <a:rPr lang="de-DE" baseline="0" dirty="0" smtClean="0"/>
              <a:t>. – 46.300</a:t>
            </a:r>
          </a:p>
          <a:p>
            <a:r>
              <a:rPr lang="de-DE" baseline="0" dirty="0" smtClean="0"/>
              <a:t>Spielplatzerweiterung Seerosenbrücke – 19.500</a:t>
            </a:r>
          </a:p>
          <a:p>
            <a:r>
              <a:rPr lang="de-DE" baseline="0" dirty="0" smtClean="0"/>
              <a:t>Spielplatz des Miteinanders – 91.400</a:t>
            </a:r>
          </a:p>
          <a:p>
            <a:r>
              <a:rPr lang="de-DE" baseline="0" dirty="0" smtClean="0"/>
              <a:t>Spielplatz vorm Schielemuseum – 90.400</a:t>
            </a:r>
          </a:p>
          <a:p>
            <a:r>
              <a:rPr lang="de-DE" baseline="0" dirty="0" smtClean="0"/>
              <a:t>Allwettersportanlage </a:t>
            </a:r>
            <a:r>
              <a:rPr lang="de-DE" baseline="0" dirty="0" err="1" smtClean="0"/>
              <a:t>Donaulände</a:t>
            </a:r>
            <a:r>
              <a:rPr lang="de-DE" baseline="0" dirty="0" smtClean="0"/>
              <a:t>  184.700</a:t>
            </a:r>
          </a:p>
          <a:p>
            <a:r>
              <a:rPr lang="de-DE" baseline="0" dirty="0" smtClean="0"/>
              <a:t>Freizeitanlage BMX-Areal – 183.500</a:t>
            </a:r>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8AE6D5-D8C1-448B-843C-94F6DE9355D9}"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82705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sk-SK" sz="1200" b="1" kern="1200" dirty="0" smtClean="0">
                <a:solidFill>
                  <a:schemeClr val="tx1"/>
                </a:solidFill>
                <a:effectLst/>
                <a:latin typeface="+mn-lt"/>
                <a:ea typeface="+mn-ea"/>
                <a:cs typeface="+mn-cs"/>
              </a:rPr>
              <a:t>Projektbeschreibung</a:t>
            </a:r>
            <a:endParaRPr lang="de-AT" sz="1200" b="1" kern="1200" dirty="0" smtClean="0">
              <a:solidFill>
                <a:schemeClr val="tx1"/>
              </a:solidFill>
              <a:effectLst/>
              <a:latin typeface="+mn-lt"/>
              <a:ea typeface="+mn-ea"/>
              <a:cs typeface="+mn-cs"/>
            </a:endParaRPr>
          </a:p>
          <a:p>
            <a:r>
              <a:rPr lang="de-AT" sz="1200" kern="1200" baseline="0" dirty="0" smtClean="0">
                <a:solidFill>
                  <a:schemeClr val="tx1"/>
                </a:solidFill>
                <a:effectLst/>
                <a:latin typeface="+mn-lt"/>
                <a:ea typeface="+mn-ea"/>
                <a:cs typeface="+mn-cs"/>
              </a:rPr>
              <a:t>2020 waren Gemeinderatswahlen. Bis die geplante Auftaktveranstaltung zum Start der Stadterneuerung umgesetzt werden konnte, war der erste </a:t>
            </a:r>
            <a:r>
              <a:rPr lang="de-AT" sz="1200" kern="1200" baseline="0" dirty="0" err="1" smtClean="0">
                <a:solidFill>
                  <a:schemeClr val="tx1"/>
                </a:solidFill>
                <a:effectLst/>
                <a:latin typeface="+mn-lt"/>
                <a:ea typeface="+mn-ea"/>
                <a:cs typeface="+mn-cs"/>
              </a:rPr>
              <a:t>Lockdown</a:t>
            </a:r>
            <a:r>
              <a:rPr lang="de-AT" sz="1200" kern="1200" baseline="0" dirty="0" smtClean="0">
                <a:solidFill>
                  <a:schemeClr val="tx1"/>
                </a:solidFill>
                <a:effectLst/>
                <a:latin typeface="+mn-lt"/>
                <a:ea typeface="+mn-ea"/>
                <a:cs typeface="+mn-cs"/>
              </a:rPr>
              <a:t> verhängt. Daher wich man auf „SAM-TV“, eine Podiumsdiskussion mit Moderatoren aus, die live via Facebook verfolgt werden konnte. Abgesehen vom technischen Support (Film, Ton, Fotografie, und Facebook-Betreuung) und einigen Journalisten war niemand im Raum anwesend. Einige Fragen aus Facebook wurden sofort live beantwortet, andere im Nachhinein schriftlich. </a:t>
            </a:r>
            <a:br>
              <a:rPr lang="de-AT" sz="1200" kern="1200" baseline="0" dirty="0" smtClean="0">
                <a:solidFill>
                  <a:schemeClr val="tx1"/>
                </a:solidFill>
                <a:effectLst/>
                <a:latin typeface="+mn-lt"/>
                <a:ea typeface="+mn-ea"/>
                <a:cs typeface="+mn-cs"/>
              </a:rPr>
            </a:br>
            <a:r>
              <a:rPr lang="de-AT" sz="1200" kern="1200" baseline="0" dirty="0" smtClean="0">
                <a:solidFill>
                  <a:schemeClr val="tx1"/>
                </a:solidFill>
                <a:effectLst/>
                <a:latin typeface="+mn-lt"/>
                <a:ea typeface="+mn-ea"/>
                <a:cs typeface="+mn-cs"/>
              </a:rPr>
              <a:t/>
            </a:r>
            <a:br>
              <a:rPr lang="de-AT" sz="1200" kern="1200" baseline="0" dirty="0" smtClean="0">
                <a:solidFill>
                  <a:schemeClr val="tx1"/>
                </a:solidFill>
                <a:effectLst/>
                <a:latin typeface="+mn-lt"/>
                <a:ea typeface="+mn-ea"/>
                <a:cs typeface="+mn-cs"/>
              </a:rPr>
            </a:br>
            <a:r>
              <a:rPr lang="de-AT" sz="1200" kern="1200" baseline="0" dirty="0" smtClean="0">
                <a:solidFill>
                  <a:schemeClr val="tx1"/>
                </a:solidFill>
                <a:effectLst/>
                <a:latin typeface="+mn-lt"/>
                <a:ea typeface="+mn-ea"/>
                <a:cs typeface="+mn-cs"/>
              </a:rPr>
              <a:t>Neben dem Stadterneuerung-Facebook-Account wurde auch eine eigene SAM-Website aus der Taufe gehoben und ein eigenes Logo für diesen Stadterneuerungsprozess </a:t>
            </a:r>
            <a:r>
              <a:rPr lang="de-AT" sz="1200" kern="1200" baseline="0" dirty="0" err="1" smtClean="0">
                <a:solidFill>
                  <a:schemeClr val="tx1"/>
                </a:solidFill>
                <a:effectLst/>
                <a:latin typeface="+mn-lt"/>
                <a:ea typeface="+mn-ea"/>
                <a:cs typeface="+mn-cs"/>
              </a:rPr>
              <a:t>AMstetten</a:t>
            </a:r>
            <a:r>
              <a:rPr lang="de-AT" sz="1200" kern="1200" baseline="0" dirty="0" smtClean="0">
                <a:solidFill>
                  <a:schemeClr val="tx1"/>
                </a:solidFill>
                <a:effectLst/>
                <a:latin typeface="+mn-lt"/>
                <a:ea typeface="+mn-ea"/>
                <a:cs typeface="+mn-cs"/>
              </a:rPr>
              <a:t> kreiert. Die Live-Veranstaltung konnte im Nachhinein über die Website </a:t>
            </a:r>
            <a:r>
              <a:rPr lang="de-AT" sz="1200" kern="1200" baseline="0" dirty="0" err="1" smtClean="0">
                <a:solidFill>
                  <a:schemeClr val="tx1"/>
                </a:solidFill>
                <a:effectLst/>
                <a:latin typeface="+mn-lt"/>
                <a:ea typeface="+mn-ea"/>
                <a:cs typeface="+mn-cs"/>
              </a:rPr>
              <a:t>gestreamt</a:t>
            </a:r>
            <a:r>
              <a:rPr lang="de-AT" sz="1200" kern="1200" baseline="0" dirty="0" smtClean="0">
                <a:solidFill>
                  <a:schemeClr val="tx1"/>
                </a:solidFill>
                <a:effectLst/>
                <a:latin typeface="+mn-lt"/>
                <a:ea typeface="+mn-ea"/>
                <a:cs typeface="+mn-cs"/>
              </a:rPr>
              <a:t> werden. Über die Website konnten Projektideen eingebracht werden. Eine Fragebogenaktion konnte wie geplant über die Bühne gehen. </a:t>
            </a:r>
            <a:br>
              <a:rPr lang="de-AT" sz="1200" kern="1200" baseline="0" dirty="0" smtClean="0">
                <a:solidFill>
                  <a:schemeClr val="tx1"/>
                </a:solidFill>
                <a:effectLst/>
                <a:latin typeface="+mn-lt"/>
                <a:ea typeface="+mn-ea"/>
                <a:cs typeface="+mn-cs"/>
              </a:rPr>
            </a:br>
            <a:r>
              <a:rPr lang="de-AT" sz="1200" kern="1200" baseline="0" dirty="0" smtClean="0">
                <a:solidFill>
                  <a:schemeClr val="tx1"/>
                </a:solidFill>
                <a:effectLst/>
                <a:latin typeface="+mn-lt"/>
                <a:ea typeface="+mn-ea"/>
                <a:cs typeface="+mn-cs"/>
              </a:rPr>
              <a:t/>
            </a:r>
            <a:br>
              <a:rPr lang="de-AT" sz="1200" kern="1200" baseline="0" dirty="0" smtClean="0">
                <a:solidFill>
                  <a:schemeClr val="tx1"/>
                </a:solidFill>
                <a:effectLst/>
                <a:latin typeface="+mn-lt"/>
                <a:ea typeface="+mn-ea"/>
                <a:cs typeface="+mn-cs"/>
              </a:rPr>
            </a:br>
            <a:r>
              <a:rPr lang="de-AT" sz="1200" kern="1200" baseline="0" dirty="0" smtClean="0">
                <a:solidFill>
                  <a:schemeClr val="tx1"/>
                </a:solidFill>
                <a:effectLst/>
                <a:latin typeface="+mn-lt"/>
                <a:ea typeface="+mn-ea"/>
                <a:cs typeface="+mn-cs"/>
              </a:rPr>
              <a:t>Für die Jugend gab es im Sommer ein Live-Barbecue beim Jugendzentrum. Im Sommer gab es auch einige Termine, um Stadtsafaris mitzumachen. Diese wurden jeweils mit Begleitung </a:t>
            </a:r>
            <a:r>
              <a:rPr lang="de-AT" sz="1200" kern="1200" baseline="0" dirty="0" err="1" smtClean="0">
                <a:solidFill>
                  <a:schemeClr val="tx1"/>
                </a:solidFill>
                <a:effectLst/>
                <a:latin typeface="+mn-lt"/>
                <a:ea typeface="+mn-ea"/>
                <a:cs typeface="+mn-cs"/>
              </a:rPr>
              <a:t>UNTERirdisch</a:t>
            </a:r>
            <a:r>
              <a:rPr lang="de-AT" sz="1200" kern="1200" baseline="0" dirty="0" smtClean="0">
                <a:solidFill>
                  <a:schemeClr val="tx1"/>
                </a:solidFill>
                <a:effectLst/>
                <a:latin typeface="+mn-lt"/>
                <a:ea typeface="+mn-ea"/>
                <a:cs typeface="+mn-cs"/>
              </a:rPr>
              <a:t> (im </a:t>
            </a:r>
            <a:r>
              <a:rPr lang="de-AT" sz="1200" kern="1200" baseline="0" dirty="0" err="1" smtClean="0">
                <a:solidFill>
                  <a:schemeClr val="tx1"/>
                </a:solidFill>
                <a:effectLst/>
                <a:latin typeface="+mn-lt"/>
                <a:ea typeface="+mn-ea"/>
                <a:cs typeface="+mn-cs"/>
              </a:rPr>
              <a:t>Gschirmbach</a:t>
            </a:r>
            <a:r>
              <a:rPr lang="de-AT" sz="1200" kern="1200" baseline="0" dirty="0" smtClean="0">
                <a:solidFill>
                  <a:schemeClr val="tx1"/>
                </a:solidFill>
                <a:effectLst/>
                <a:latin typeface="+mn-lt"/>
                <a:ea typeface="+mn-ea"/>
                <a:cs typeface="+mn-cs"/>
              </a:rPr>
              <a:t>), </a:t>
            </a:r>
            <a:r>
              <a:rPr lang="de-AT" sz="1200" kern="1200" baseline="0" dirty="0" err="1" smtClean="0">
                <a:solidFill>
                  <a:schemeClr val="tx1"/>
                </a:solidFill>
                <a:effectLst/>
                <a:latin typeface="+mn-lt"/>
                <a:ea typeface="+mn-ea"/>
                <a:cs typeface="+mn-cs"/>
              </a:rPr>
              <a:t>OBERirdisch</a:t>
            </a:r>
            <a:r>
              <a:rPr lang="de-AT" sz="1200" kern="1200" baseline="0" dirty="0" smtClean="0">
                <a:solidFill>
                  <a:schemeClr val="tx1"/>
                </a:solidFill>
                <a:effectLst/>
                <a:latin typeface="+mn-lt"/>
                <a:ea typeface="+mn-ea"/>
                <a:cs typeface="+mn-cs"/>
              </a:rPr>
              <a:t> mit Stadtplaner Dominik Scheuch und </a:t>
            </a:r>
            <a:r>
              <a:rPr lang="de-AT" sz="1200" kern="1200" baseline="0" dirty="0" err="1" smtClean="0">
                <a:solidFill>
                  <a:schemeClr val="tx1"/>
                </a:solidFill>
                <a:effectLst/>
                <a:latin typeface="+mn-lt"/>
                <a:ea typeface="+mn-ea"/>
                <a:cs typeface="+mn-cs"/>
              </a:rPr>
              <a:t>ÜBERirdisch</a:t>
            </a:r>
            <a:r>
              <a:rPr lang="de-AT" sz="1200" kern="1200" baseline="0" dirty="0" smtClean="0">
                <a:solidFill>
                  <a:schemeClr val="tx1"/>
                </a:solidFill>
                <a:effectLst/>
                <a:latin typeface="+mn-lt"/>
                <a:ea typeface="+mn-ea"/>
                <a:cs typeface="+mn-cs"/>
              </a:rPr>
              <a:t> in luftigen Höhen durchgeführt. Auch eine Fotosafari wurde fand statt.</a:t>
            </a:r>
            <a:br>
              <a:rPr lang="de-AT" sz="1200" kern="1200" baseline="0" dirty="0" smtClean="0">
                <a:solidFill>
                  <a:schemeClr val="tx1"/>
                </a:solidFill>
                <a:effectLst/>
                <a:latin typeface="+mn-lt"/>
                <a:ea typeface="+mn-ea"/>
                <a:cs typeface="+mn-cs"/>
              </a:rPr>
            </a:br>
            <a:r>
              <a:rPr lang="de-AT" sz="1200" kern="1200" baseline="0" dirty="0" smtClean="0">
                <a:solidFill>
                  <a:schemeClr val="tx1"/>
                </a:solidFill>
                <a:effectLst/>
                <a:latin typeface="+mn-lt"/>
                <a:ea typeface="+mn-ea"/>
                <a:cs typeface="+mn-cs"/>
              </a:rPr>
              <a:t/>
            </a:r>
            <a:br>
              <a:rPr lang="de-AT" sz="1200" kern="1200" baseline="0" dirty="0" smtClean="0">
                <a:solidFill>
                  <a:schemeClr val="tx1"/>
                </a:solidFill>
                <a:effectLst/>
                <a:latin typeface="+mn-lt"/>
                <a:ea typeface="+mn-ea"/>
                <a:cs typeface="+mn-cs"/>
              </a:rPr>
            </a:br>
            <a:r>
              <a:rPr lang="de-AT" sz="1200" kern="1200" baseline="0" dirty="0" smtClean="0">
                <a:solidFill>
                  <a:schemeClr val="tx1"/>
                </a:solidFill>
                <a:effectLst/>
                <a:latin typeface="+mn-lt"/>
                <a:ea typeface="+mn-ea"/>
                <a:cs typeface="+mn-cs"/>
              </a:rPr>
              <a:t>Im Herbst wurde am Hauptplatz die SAM-Werkstatt bestehend aus Containern aufgestellt und in den Stadtfarben verziert. Im Erdgeschoß hängen ein Bildschirm und mehrere Infotafeln, die Inhalte des Prozesses und SAM-Videos wiedergeben. Der erste Stock ist dazu gedacht, einen anderen Blickwinkel auf den Hauptplatz von Amstetten zu bekommen und wird auch sehr gerne dafür genützt. Geplant war, Musikgruppen dort spielen zu lassen, was dank Corona noch nicht wirklich oft der Fall war. Auch tagten bislang noch keine Arbeitsgruppen im Container. In der Adventzeit wurden die Container auf weihnachtlich getrimmt. Für das Frühjahr 2021 ist eine Fotoausstellung über Ansichten von Amstetten dort vorgesehen. </a:t>
            </a:r>
            <a:br>
              <a:rPr lang="de-AT" sz="1200" kern="1200" baseline="0" dirty="0" smtClean="0">
                <a:solidFill>
                  <a:schemeClr val="tx1"/>
                </a:solidFill>
                <a:effectLst/>
                <a:latin typeface="+mn-lt"/>
                <a:ea typeface="+mn-ea"/>
                <a:cs typeface="+mn-cs"/>
              </a:rPr>
            </a:br>
            <a:r>
              <a:rPr lang="de-AT" sz="1200" kern="1200" baseline="0" dirty="0" smtClean="0">
                <a:solidFill>
                  <a:schemeClr val="tx1"/>
                </a:solidFill>
                <a:effectLst/>
                <a:latin typeface="+mn-lt"/>
                <a:ea typeface="+mn-ea"/>
                <a:cs typeface="+mn-cs"/>
              </a:rPr>
              <a:t/>
            </a:r>
            <a:br>
              <a:rPr lang="de-AT" sz="1200" kern="1200" baseline="0" dirty="0" smtClean="0">
                <a:solidFill>
                  <a:schemeClr val="tx1"/>
                </a:solidFill>
                <a:effectLst/>
                <a:latin typeface="+mn-lt"/>
                <a:ea typeface="+mn-ea"/>
                <a:cs typeface="+mn-cs"/>
              </a:rPr>
            </a:br>
            <a:r>
              <a:rPr lang="de-AT" sz="1200" kern="1200" baseline="0" dirty="0" smtClean="0">
                <a:solidFill>
                  <a:schemeClr val="tx1"/>
                </a:solidFill>
                <a:effectLst/>
                <a:latin typeface="+mn-lt"/>
                <a:ea typeface="+mn-ea"/>
                <a:cs typeface="+mn-cs"/>
              </a:rPr>
              <a:t>Die Fertigstellung des Leitbildes war mit den Vorarbeiten in der Kleinregion vor der Stadterneuerung, den gesammelten Inhalten der Bevölkerung in Kleingruppen dann möglich. Das SAM-Kernteam und der SAM-Beirat wurden per Zoom-Konferenz beteiligt. </a:t>
            </a:r>
            <a:br>
              <a:rPr lang="de-AT" sz="1200" kern="1200" baseline="0" dirty="0" smtClean="0">
                <a:solidFill>
                  <a:schemeClr val="tx1"/>
                </a:solidFill>
                <a:effectLst/>
                <a:latin typeface="+mn-lt"/>
                <a:ea typeface="+mn-ea"/>
                <a:cs typeface="+mn-cs"/>
              </a:rPr>
            </a:br>
            <a:endParaRPr lang="de-DE" sz="1200" kern="1200" dirty="0" smtClean="0">
              <a:solidFill>
                <a:schemeClr val="tx1"/>
              </a:solidFill>
              <a:effectLst/>
              <a:latin typeface="+mn-lt"/>
              <a:ea typeface="+mn-ea"/>
              <a:cs typeface="+mn-cs"/>
            </a:endParaRPr>
          </a:p>
          <a:p>
            <a:r>
              <a:rPr lang="sk-SK" sz="1200" b="1" kern="1200" dirty="0" smtClean="0">
                <a:solidFill>
                  <a:schemeClr val="tx1"/>
                </a:solidFill>
                <a:effectLst/>
                <a:latin typeface="+mn-lt"/>
                <a:ea typeface="+mn-ea"/>
                <a:cs typeface="+mn-cs"/>
              </a:rPr>
              <a:t>Was macht das Projekt besonders? Was ist einzigartig an diesem Projekt?</a:t>
            </a:r>
            <a:r>
              <a:rPr lang="de-AT" sz="1200" b="1" kern="1200" dirty="0" smtClean="0">
                <a:solidFill>
                  <a:schemeClr val="tx1"/>
                </a:solidFill>
                <a:effectLst/>
                <a:latin typeface="+mn-lt"/>
                <a:ea typeface="+mn-ea"/>
                <a:cs typeface="+mn-cs"/>
              </a:rPr>
              <a:t/>
            </a:r>
            <a:br>
              <a:rPr lang="de-AT" sz="1200" b="1" kern="1200" dirty="0" smtClean="0">
                <a:solidFill>
                  <a:schemeClr val="tx1"/>
                </a:solidFill>
                <a:effectLst/>
                <a:latin typeface="+mn-lt"/>
                <a:ea typeface="+mn-ea"/>
                <a:cs typeface="+mn-cs"/>
              </a:rPr>
            </a:br>
            <a:r>
              <a:rPr lang="de-AT" sz="1200" b="0" kern="1200" dirty="0" smtClean="0">
                <a:solidFill>
                  <a:schemeClr val="tx1"/>
                </a:solidFill>
                <a:effectLst/>
                <a:latin typeface="+mn-lt"/>
                <a:ea typeface="+mn-ea"/>
                <a:cs typeface="+mn-cs"/>
              </a:rPr>
              <a:t>Die laufende enge Zusammenarbeit</a:t>
            </a:r>
            <a:r>
              <a:rPr lang="de-AT" sz="1200" b="0" kern="1200" baseline="0" dirty="0" smtClean="0">
                <a:solidFill>
                  <a:schemeClr val="tx1"/>
                </a:solidFill>
                <a:effectLst/>
                <a:latin typeface="+mn-lt"/>
                <a:ea typeface="+mn-ea"/>
                <a:cs typeface="+mn-cs"/>
              </a:rPr>
              <a:t> mit dem Stadtmarketing, Werbeagenturen und dem aus einem Wettbewerb hervorgehenden Planer für die Neugestaltung des Hauptplatzes.</a:t>
            </a:r>
            <a:br>
              <a:rPr lang="de-AT" sz="1200" b="0" kern="1200" baseline="0" dirty="0" smtClean="0">
                <a:solidFill>
                  <a:schemeClr val="tx1"/>
                </a:solidFill>
                <a:effectLst/>
                <a:latin typeface="+mn-lt"/>
                <a:ea typeface="+mn-ea"/>
                <a:cs typeface="+mn-cs"/>
              </a:rPr>
            </a:br>
            <a:endParaRPr lang="de-DE" sz="1200" b="0" kern="1200" dirty="0" smtClean="0">
              <a:solidFill>
                <a:schemeClr val="tx1"/>
              </a:solidFill>
              <a:effectLst/>
              <a:latin typeface="+mn-lt"/>
              <a:ea typeface="+mn-ea"/>
              <a:cs typeface="+mn-cs"/>
            </a:endParaRPr>
          </a:p>
          <a:p>
            <a:r>
              <a:rPr lang="sk-SK" sz="1200" b="1" kern="1200" dirty="0" smtClean="0">
                <a:solidFill>
                  <a:schemeClr val="tx1"/>
                </a:solidFill>
                <a:effectLst/>
                <a:latin typeface="+mn-lt"/>
                <a:ea typeface="+mn-ea"/>
                <a:cs typeface="+mn-cs"/>
              </a:rPr>
              <a:t>Worauf war besonders zu achten? Welche Stolperfallen, Herausforderungen gab es? </a:t>
            </a:r>
            <a:r>
              <a:rPr lang="de-AT" sz="1200" b="1" kern="1200" dirty="0" smtClean="0">
                <a:solidFill>
                  <a:schemeClr val="tx1"/>
                </a:solidFill>
                <a:effectLst/>
                <a:latin typeface="+mn-lt"/>
                <a:ea typeface="+mn-ea"/>
                <a:cs typeface="+mn-cs"/>
              </a:rPr>
              <a:t/>
            </a:r>
            <a:br>
              <a:rPr lang="de-AT" sz="1200" b="1" kern="1200" dirty="0" smtClean="0">
                <a:solidFill>
                  <a:schemeClr val="tx1"/>
                </a:solidFill>
                <a:effectLst/>
                <a:latin typeface="+mn-lt"/>
                <a:ea typeface="+mn-ea"/>
                <a:cs typeface="+mn-cs"/>
              </a:rPr>
            </a:br>
            <a:r>
              <a:rPr lang="de-AT" sz="1200" b="0" kern="1200" dirty="0" smtClean="0">
                <a:solidFill>
                  <a:schemeClr val="tx1"/>
                </a:solidFill>
                <a:effectLst/>
                <a:latin typeface="+mn-lt"/>
                <a:ea typeface="+mn-ea"/>
                <a:cs typeface="+mn-cs"/>
              </a:rPr>
              <a:t>Es gab keine Planungssicherheit.</a:t>
            </a:r>
            <a:r>
              <a:rPr lang="de-AT" sz="1200" b="0" kern="1200" baseline="0" dirty="0" smtClean="0">
                <a:solidFill>
                  <a:schemeClr val="tx1"/>
                </a:solidFill>
                <a:effectLst/>
                <a:latin typeface="+mn-lt"/>
                <a:ea typeface="+mn-ea"/>
                <a:cs typeface="+mn-cs"/>
              </a:rPr>
              <a:t> Die getroffenen Aktionen wurden auf die Corona-Situation kurzfristig abgestimmt.</a:t>
            </a:r>
            <a:endParaRPr lang="de-DE" sz="1200" b="0" kern="1200" dirty="0" smtClean="0">
              <a:solidFill>
                <a:schemeClr val="tx1"/>
              </a:solidFill>
              <a:effectLst/>
              <a:latin typeface="+mn-lt"/>
              <a:ea typeface="+mn-ea"/>
              <a:cs typeface="+mn-cs"/>
            </a:endParaRPr>
          </a:p>
          <a:p>
            <a:r>
              <a:rPr lang="sk-SK" sz="1200" b="1" kern="1200" dirty="0" smtClean="0">
                <a:solidFill>
                  <a:schemeClr val="tx1"/>
                </a:solidFill>
                <a:effectLst/>
                <a:latin typeface="+mn-lt"/>
                <a:ea typeface="+mn-ea"/>
                <a:cs typeface="+mn-cs"/>
              </a:rPr>
              <a:t> </a:t>
            </a:r>
            <a:endParaRPr lang="de-DE" sz="1200" kern="1200" dirty="0" smtClean="0">
              <a:solidFill>
                <a:schemeClr val="tx1"/>
              </a:solidFill>
              <a:effectLst/>
              <a:latin typeface="+mn-lt"/>
              <a:ea typeface="+mn-ea"/>
              <a:cs typeface="+mn-cs"/>
            </a:endParaRPr>
          </a:p>
          <a:p>
            <a:r>
              <a:rPr lang="sk-SK" sz="1200" kern="1200" dirty="0" smtClean="0">
                <a:solidFill>
                  <a:schemeClr val="tx1"/>
                </a:solidFill>
                <a:effectLst/>
                <a:latin typeface="+mn-lt"/>
                <a:ea typeface="+mn-ea"/>
                <a:cs typeface="+mn-cs"/>
              </a:rPr>
              <a:t>Projektträger: </a:t>
            </a:r>
            <a:r>
              <a:rPr lang="de-AT" sz="1200" kern="1200" dirty="0" smtClean="0">
                <a:solidFill>
                  <a:schemeClr val="tx1"/>
                </a:solidFill>
                <a:effectLst/>
                <a:latin typeface="+mn-lt"/>
                <a:ea typeface="+mn-ea"/>
                <a:cs typeface="+mn-cs"/>
              </a:rPr>
              <a:t>Stadtgemeinde Amstetten</a:t>
            </a:r>
            <a:endParaRPr lang="de-DE" sz="1200" kern="1200" dirty="0" smtClean="0">
              <a:solidFill>
                <a:schemeClr val="tx1"/>
              </a:solidFill>
              <a:effectLst/>
              <a:latin typeface="+mn-lt"/>
              <a:ea typeface="+mn-ea"/>
              <a:cs typeface="+mn-cs"/>
            </a:endParaRPr>
          </a:p>
          <a:p>
            <a:r>
              <a:rPr lang="sk-SK" sz="1200" kern="1200" dirty="0" smtClean="0">
                <a:solidFill>
                  <a:schemeClr val="tx1"/>
                </a:solidFill>
                <a:effectLst/>
                <a:latin typeface="+mn-lt"/>
                <a:ea typeface="+mn-ea"/>
                <a:cs typeface="+mn-cs"/>
              </a:rPr>
              <a:t> </a:t>
            </a:r>
            <a:endParaRPr lang="de-DE" sz="1200" kern="1200" dirty="0" smtClean="0">
              <a:solidFill>
                <a:schemeClr val="tx1"/>
              </a:solidFill>
              <a:effectLst/>
              <a:latin typeface="+mn-lt"/>
              <a:ea typeface="+mn-ea"/>
              <a:cs typeface="+mn-cs"/>
            </a:endParaRPr>
          </a:p>
          <a:p>
            <a:r>
              <a:rPr lang="sk-SK" sz="1200" kern="1200" dirty="0" smtClean="0">
                <a:solidFill>
                  <a:schemeClr val="tx1"/>
                </a:solidFill>
                <a:effectLst/>
                <a:latin typeface="+mn-lt"/>
                <a:ea typeface="+mn-ea"/>
                <a:cs typeface="+mn-cs"/>
              </a:rPr>
              <a:t>Projektpartner: </a:t>
            </a:r>
            <a:r>
              <a:rPr lang="de-AT" sz="1200" kern="1200" dirty="0" smtClean="0">
                <a:solidFill>
                  <a:schemeClr val="tx1"/>
                </a:solidFill>
                <a:effectLst/>
                <a:latin typeface="+mn-lt"/>
                <a:ea typeface="+mn-ea"/>
                <a:cs typeface="+mn-cs"/>
              </a:rPr>
              <a:t>Stadtmarketing, Werbeagenturen</a:t>
            </a:r>
            <a:r>
              <a:rPr lang="de-AT" sz="1200" kern="1200" baseline="0" dirty="0" smtClean="0">
                <a:solidFill>
                  <a:schemeClr val="tx1"/>
                </a:solidFill>
                <a:effectLst/>
                <a:latin typeface="+mn-lt"/>
                <a:ea typeface="+mn-ea"/>
                <a:cs typeface="+mn-cs"/>
              </a:rPr>
              <a:t> Sengst</a:t>
            </a:r>
            <a:r>
              <a:rPr lang="de-AT" sz="1200" kern="1200" dirty="0" smtClean="0">
                <a:solidFill>
                  <a:schemeClr val="tx1"/>
                </a:solidFill>
                <a:effectLst/>
                <a:latin typeface="+mn-lt"/>
                <a:ea typeface="+mn-ea"/>
                <a:cs typeface="+mn-cs"/>
              </a:rPr>
              <a:t>schmid, Filmriss, </a:t>
            </a:r>
            <a:r>
              <a:rPr lang="de-AT" sz="1200" kern="1200" dirty="0" err="1" smtClean="0">
                <a:solidFill>
                  <a:schemeClr val="tx1"/>
                </a:solidFill>
                <a:effectLst/>
                <a:latin typeface="+mn-lt"/>
                <a:ea typeface="+mn-ea"/>
                <a:cs typeface="+mn-cs"/>
              </a:rPr>
              <a:t>inShot</a:t>
            </a:r>
            <a:r>
              <a:rPr lang="de-AT" sz="1200" kern="1200" dirty="0" smtClean="0">
                <a:solidFill>
                  <a:schemeClr val="tx1"/>
                </a:solidFill>
                <a:effectLst/>
                <a:latin typeface="+mn-lt"/>
                <a:ea typeface="+mn-ea"/>
                <a:cs typeface="+mn-cs"/>
              </a:rPr>
              <a:t> und Landschaftsplanung YEWO</a:t>
            </a:r>
            <a:endParaRPr lang="de-DE" sz="1200" kern="1200" dirty="0" smtClean="0">
              <a:solidFill>
                <a:schemeClr val="tx1"/>
              </a:solidFill>
              <a:effectLst/>
              <a:latin typeface="+mn-lt"/>
              <a:ea typeface="+mn-ea"/>
              <a:cs typeface="+mn-cs"/>
            </a:endParaRPr>
          </a:p>
          <a:p>
            <a:r>
              <a:rPr lang="sk-SK" sz="1200" kern="1200" dirty="0" smtClean="0">
                <a:solidFill>
                  <a:schemeClr val="tx1"/>
                </a:solidFill>
                <a:effectLst/>
                <a:latin typeface="+mn-lt"/>
                <a:ea typeface="+mn-ea"/>
                <a:cs typeface="+mn-cs"/>
              </a:rPr>
              <a:t> </a:t>
            </a:r>
            <a:endParaRPr lang="de-DE" sz="1200" kern="1200" dirty="0" smtClean="0">
              <a:solidFill>
                <a:schemeClr val="tx1"/>
              </a:solidFill>
              <a:effectLst/>
              <a:latin typeface="+mn-lt"/>
              <a:ea typeface="+mn-ea"/>
              <a:cs typeface="+mn-cs"/>
            </a:endParaRPr>
          </a:p>
          <a:p>
            <a:r>
              <a:rPr lang="sk-SK" sz="1200" kern="1200" dirty="0" smtClean="0">
                <a:solidFill>
                  <a:schemeClr val="tx1"/>
                </a:solidFill>
                <a:effectLst/>
                <a:latin typeface="+mn-lt"/>
                <a:ea typeface="+mn-ea"/>
                <a:cs typeface="+mn-cs"/>
              </a:rPr>
              <a:t>Projektdauer:</a:t>
            </a:r>
            <a:r>
              <a:rPr lang="de-AT" sz="1200" kern="1200" baseline="0" dirty="0" smtClean="0">
                <a:solidFill>
                  <a:schemeClr val="tx1"/>
                </a:solidFill>
                <a:effectLst/>
                <a:latin typeface="+mn-lt"/>
                <a:ea typeface="+mn-ea"/>
                <a:cs typeface="+mn-cs"/>
              </a:rPr>
              <a:t> 2020</a:t>
            </a:r>
            <a:endParaRPr lang="de-DE" sz="1200" kern="1200" dirty="0" smtClean="0">
              <a:solidFill>
                <a:schemeClr val="tx1"/>
              </a:solidFill>
              <a:effectLst/>
              <a:latin typeface="+mn-lt"/>
              <a:ea typeface="+mn-ea"/>
              <a:cs typeface="+mn-cs"/>
            </a:endParaRPr>
          </a:p>
          <a:p>
            <a:r>
              <a:rPr lang="sk-SK" sz="1200" kern="1200" dirty="0" smtClean="0">
                <a:solidFill>
                  <a:schemeClr val="tx1"/>
                </a:solidFill>
                <a:effectLst/>
                <a:latin typeface="+mn-lt"/>
                <a:ea typeface="+mn-ea"/>
                <a:cs typeface="+mn-cs"/>
              </a:rPr>
              <a:t> </a:t>
            </a:r>
            <a:endParaRPr lang="de-DE" sz="1200" kern="1200" dirty="0" smtClean="0">
              <a:solidFill>
                <a:schemeClr val="tx1"/>
              </a:solidFill>
              <a:effectLst/>
              <a:latin typeface="+mn-lt"/>
              <a:ea typeface="+mn-ea"/>
              <a:cs typeface="+mn-cs"/>
            </a:endParaRPr>
          </a:p>
          <a:p>
            <a:r>
              <a:rPr lang="sk-SK" sz="1200" b="1" kern="1200" dirty="0" smtClean="0">
                <a:solidFill>
                  <a:schemeClr val="tx1"/>
                </a:solidFill>
                <a:effectLst/>
                <a:latin typeface="+mn-lt"/>
                <a:ea typeface="+mn-ea"/>
                <a:cs typeface="+mn-cs"/>
              </a:rPr>
              <a:t>Bildtext und Copyright: </a:t>
            </a:r>
            <a:r>
              <a:rPr lang="de-AT" sz="1200" kern="1200" dirty="0" smtClean="0">
                <a:solidFill>
                  <a:schemeClr val="tx1"/>
                </a:solidFill>
                <a:effectLst/>
                <a:latin typeface="+mn-lt"/>
                <a:ea typeface="+mn-ea"/>
                <a:cs typeface="+mn-cs"/>
              </a:rPr>
              <a:t>Copyright: </a:t>
            </a:r>
            <a:r>
              <a:rPr lang="de-AT" sz="1200" kern="1200" dirty="0" err="1" smtClean="0">
                <a:solidFill>
                  <a:schemeClr val="tx1"/>
                </a:solidFill>
                <a:effectLst/>
                <a:latin typeface="+mn-lt"/>
                <a:ea typeface="+mn-ea"/>
                <a:cs typeface="+mn-cs"/>
              </a:rPr>
              <a:t>inShot</a:t>
            </a:r>
            <a:r>
              <a:rPr lang="de-AT" sz="1200" kern="1200" baseline="0" dirty="0" smtClean="0">
                <a:solidFill>
                  <a:schemeClr val="tx1"/>
                </a:solidFill>
                <a:effectLst/>
                <a:latin typeface="+mn-lt"/>
                <a:ea typeface="+mn-ea"/>
                <a:cs typeface="+mn-cs"/>
              </a:rPr>
              <a:t> und Stadt Amstetten; Links oben: Moderatoren Jürgen Adelmann und Christina Meister, an der Videokamera Jonas Eckert, bei der Podiumsdiskussion Vize-</a:t>
            </a:r>
            <a:r>
              <a:rPr lang="de-AT" sz="1200" kern="1200" baseline="0" dirty="0" err="1" smtClean="0">
                <a:solidFill>
                  <a:schemeClr val="tx1"/>
                </a:solidFill>
                <a:effectLst/>
                <a:latin typeface="+mn-lt"/>
                <a:ea typeface="+mn-ea"/>
                <a:cs typeface="+mn-cs"/>
              </a:rPr>
              <a:t>Bgm</a:t>
            </a:r>
            <a:r>
              <a:rPr lang="de-AT" sz="1200" kern="1200" baseline="0" dirty="0" smtClean="0">
                <a:solidFill>
                  <a:schemeClr val="tx1"/>
                </a:solidFill>
                <a:effectLst/>
                <a:latin typeface="+mn-lt"/>
                <a:ea typeface="+mn-ea"/>
                <a:cs typeface="+mn-cs"/>
              </a:rPr>
              <a:t>. Markus Brandstetter, Projektverantwortliche Clarissa Schmitz und Regionalbetreuerin Irene Kerschbaumer; vor der SAM-Werkstatt: </a:t>
            </a:r>
            <a:r>
              <a:rPr lang="de-AT" sz="1200" kern="1200" baseline="0" dirty="0" err="1" smtClean="0">
                <a:solidFill>
                  <a:schemeClr val="tx1"/>
                </a:solidFill>
                <a:effectLst/>
                <a:latin typeface="+mn-lt"/>
                <a:ea typeface="+mn-ea"/>
                <a:cs typeface="+mn-cs"/>
              </a:rPr>
              <a:t>Bgm</a:t>
            </a:r>
            <a:r>
              <a:rPr lang="de-AT" sz="1200" kern="1200" baseline="0" dirty="0" smtClean="0">
                <a:solidFill>
                  <a:schemeClr val="tx1"/>
                </a:solidFill>
                <a:effectLst/>
                <a:latin typeface="+mn-lt"/>
                <a:ea typeface="+mn-ea"/>
                <a:cs typeface="+mn-cs"/>
              </a:rPr>
              <a:t>. Christian Haberhauer, Regionalbetreuerin Maria Huemer, Landeshauptfrau Johanna </a:t>
            </a:r>
            <a:r>
              <a:rPr lang="de-AT" sz="1200" kern="1200" baseline="0" dirty="0" err="1" smtClean="0">
                <a:solidFill>
                  <a:schemeClr val="tx1"/>
                </a:solidFill>
                <a:effectLst/>
                <a:latin typeface="+mn-lt"/>
                <a:ea typeface="+mn-ea"/>
                <a:cs typeface="+mn-cs"/>
              </a:rPr>
              <a:t>Mikl</a:t>
            </a:r>
            <a:r>
              <a:rPr lang="de-AT" sz="1200" kern="1200" baseline="0" dirty="0" smtClean="0">
                <a:solidFill>
                  <a:schemeClr val="tx1"/>
                </a:solidFill>
                <a:effectLst/>
                <a:latin typeface="+mn-lt"/>
                <a:ea typeface="+mn-ea"/>
                <a:cs typeface="+mn-cs"/>
              </a:rPr>
              <a:t>-Leitner, Vize-</a:t>
            </a:r>
            <a:r>
              <a:rPr lang="de-AT" sz="1200" kern="1200" baseline="0" dirty="0" err="1" smtClean="0">
                <a:solidFill>
                  <a:schemeClr val="tx1"/>
                </a:solidFill>
                <a:effectLst/>
                <a:latin typeface="+mn-lt"/>
                <a:ea typeface="+mn-ea"/>
                <a:cs typeface="+mn-cs"/>
              </a:rPr>
              <a:t>Bgm</a:t>
            </a:r>
            <a:r>
              <a:rPr lang="de-AT" sz="1200" kern="1200" baseline="0" dirty="0" smtClean="0">
                <a:solidFill>
                  <a:schemeClr val="tx1"/>
                </a:solidFill>
                <a:effectLst/>
                <a:latin typeface="+mn-lt"/>
                <a:ea typeface="+mn-ea"/>
                <a:cs typeface="+mn-cs"/>
              </a:rPr>
              <a:t>. Markus Brandstetter </a:t>
            </a:r>
            <a:r>
              <a:rPr lang="de-AT" sz="1200" kern="1200" baseline="0" smtClean="0">
                <a:solidFill>
                  <a:schemeClr val="tx1"/>
                </a:solidFill>
                <a:effectLst/>
                <a:latin typeface="+mn-lt"/>
                <a:ea typeface="+mn-ea"/>
                <a:cs typeface="+mn-cs"/>
              </a:rPr>
              <a:t>und Grüne Vize-Bgm</a:t>
            </a:r>
            <a:r>
              <a:rPr lang="de-AT" sz="1200" kern="1200" baseline="0" dirty="0" smtClean="0">
                <a:solidFill>
                  <a:schemeClr val="tx1"/>
                </a:solidFill>
                <a:effectLst/>
                <a:latin typeface="+mn-lt"/>
                <a:ea typeface="+mn-ea"/>
                <a:cs typeface="+mn-cs"/>
              </a:rPr>
              <a:t>. Dominic </a:t>
            </a:r>
            <a:r>
              <a:rPr lang="de-AT" sz="1200" kern="1200" baseline="0" dirty="0" err="1" smtClean="0">
                <a:solidFill>
                  <a:schemeClr val="tx1"/>
                </a:solidFill>
                <a:effectLst/>
                <a:latin typeface="+mn-lt"/>
                <a:ea typeface="+mn-ea"/>
                <a:cs typeface="+mn-cs"/>
              </a:rPr>
              <a:t>Hörlezeder</a:t>
            </a:r>
            <a:r>
              <a:rPr lang="de-AT" sz="1200" kern="1200" baseline="0" dirty="0" smtClean="0">
                <a:solidFill>
                  <a:schemeClr val="tx1"/>
                </a:solidFill>
                <a:effectLst/>
                <a:latin typeface="+mn-lt"/>
                <a:ea typeface="+mn-ea"/>
                <a:cs typeface="+mn-cs"/>
              </a:rPr>
              <a:t>  </a:t>
            </a:r>
            <a:r>
              <a:rPr lang="sk-SK" sz="1200" b="1" kern="1200" dirty="0" smtClean="0">
                <a:solidFill>
                  <a:schemeClr val="tx1"/>
                </a:solidFill>
                <a:effectLst/>
                <a:latin typeface="+mn-lt"/>
                <a:ea typeface="+mn-ea"/>
                <a:cs typeface="+mn-cs"/>
              </a:rPr>
              <a:t> </a:t>
            </a:r>
            <a:endParaRPr lang="de-DE" sz="1200" kern="1200" dirty="0" smtClean="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C18AE6D5-D8C1-448B-843C-94F6DE9355D9}" type="slidenum">
              <a:rPr lang="de-DE" smtClean="0"/>
              <a:t>36</a:t>
            </a:fld>
            <a:endParaRPr lang="de-DE"/>
          </a:p>
        </p:txBody>
      </p:sp>
    </p:spTree>
    <p:extLst>
      <p:ext uri="{BB962C8B-B14F-4D97-AF65-F5344CB8AC3E}">
        <p14:creationId xmlns:p14="http://schemas.microsoft.com/office/powerpoint/2010/main" val="32747508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sk-SK" sz="1200" b="1" kern="1200" dirty="0" smtClean="0">
                <a:solidFill>
                  <a:schemeClr val="tx1"/>
                </a:solidFill>
                <a:effectLst/>
                <a:latin typeface="+mn-lt"/>
                <a:ea typeface="+mn-ea"/>
                <a:cs typeface="+mn-cs"/>
              </a:rPr>
              <a:t>Projektbeschreibung</a:t>
            </a:r>
            <a:endParaRPr lang="de-AT" sz="1200" b="1" kern="1200" dirty="0" smtClean="0">
              <a:solidFill>
                <a:schemeClr val="tx1"/>
              </a:solidFill>
              <a:effectLst/>
              <a:latin typeface="+mn-lt"/>
              <a:ea typeface="+mn-ea"/>
              <a:cs typeface="+mn-cs"/>
            </a:endParaRPr>
          </a:p>
          <a:p>
            <a:r>
              <a:rPr lang="de-AT" sz="1200" kern="1200" baseline="0" dirty="0" smtClean="0">
                <a:solidFill>
                  <a:schemeClr val="tx1"/>
                </a:solidFill>
                <a:effectLst/>
                <a:latin typeface="+mn-lt"/>
                <a:ea typeface="+mn-ea"/>
                <a:cs typeface="+mn-cs"/>
              </a:rPr>
              <a:t>2020 waren Gemeinderatswahlen. Bis die geplante Auftaktveranstaltung zum Start der Stadterneuerung umgesetzt werden konnte, war der erste </a:t>
            </a:r>
            <a:r>
              <a:rPr lang="de-AT" sz="1200" kern="1200" baseline="0" dirty="0" err="1" smtClean="0">
                <a:solidFill>
                  <a:schemeClr val="tx1"/>
                </a:solidFill>
                <a:effectLst/>
                <a:latin typeface="+mn-lt"/>
                <a:ea typeface="+mn-ea"/>
                <a:cs typeface="+mn-cs"/>
              </a:rPr>
              <a:t>Lockdown</a:t>
            </a:r>
            <a:r>
              <a:rPr lang="de-AT" sz="1200" kern="1200" baseline="0" dirty="0" smtClean="0">
                <a:solidFill>
                  <a:schemeClr val="tx1"/>
                </a:solidFill>
                <a:effectLst/>
                <a:latin typeface="+mn-lt"/>
                <a:ea typeface="+mn-ea"/>
                <a:cs typeface="+mn-cs"/>
              </a:rPr>
              <a:t> verhängt. Daher wich man auf „SAM-TV“, eine Podiumsdiskussion mit Moderatoren aus, die live via Facebook verfolgt werden konnte. Abgesehen vom technischen Support (Film, Ton, Fotografie, und Facebook-Betreuung) und einigen Journalisten war niemand im Raum anwesend. Einige Fragen aus Facebook wurden sofort live beantwortet, andere im Nachhinein schriftlich. </a:t>
            </a:r>
            <a:br>
              <a:rPr lang="de-AT" sz="1200" kern="1200" baseline="0" dirty="0" smtClean="0">
                <a:solidFill>
                  <a:schemeClr val="tx1"/>
                </a:solidFill>
                <a:effectLst/>
                <a:latin typeface="+mn-lt"/>
                <a:ea typeface="+mn-ea"/>
                <a:cs typeface="+mn-cs"/>
              </a:rPr>
            </a:br>
            <a:r>
              <a:rPr lang="de-AT" sz="1200" kern="1200" baseline="0" dirty="0" smtClean="0">
                <a:solidFill>
                  <a:schemeClr val="tx1"/>
                </a:solidFill>
                <a:effectLst/>
                <a:latin typeface="+mn-lt"/>
                <a:ea typeface="+mn-ea"/>
                <a:cs typeface="+mn-cs"/>
              </a:rPr>
              <a:t/>
            </a:r>
            <a:br>
              <a:rPr lang="de-AT" sz="1200" kern="1200" baseline="0" dirty="0" smtClean="0">
                <a:solidFill>
                  <a:schemeClr val="tx1"/>
                </a:solidFill>
                <a:effectLst/>
                <a:latin typeface="+mn-lt"/>
                <a:ea typeface="+mn-ea"/>
                <a:cs typeface="+mn-cs"/>
              </a:rPr>
            </a:br>
            <a:r>
              <a:rPr lang="de-AT" sz="1200" kern="1200" baseline="0" dirty="0" smtClean="0">
                <a:solidFill>
                  <a:schemeClr val="tx1"/>
                </a:solidFill>
                <a:effectLst/>
                <a:latin typeface="+mn-lt"/>
                <a:ea typeface="+mn-ea"/>
                <a:cs typeface="+mn-cs"/>
              </a:rPr>
              <a:t>Neben dem Stadterneuerung-Facebook-Account wurde auch eine eigene SAM-Website aus der Taufe gehoben und ein eigenes Logo für diesen Stadterneuerungsprozess </a:t>
            </a:r>
            <a:r>
              <a:rPr lang="de-AT" sz="1200" kern="1200" baseline="0" dirty="0" err="1" smtClean="0">
                <a:solidFill>
                  <a:schemeClr val="tx1"/>
                </a:solidFill>
                <a:effectLst/>
                <a:latin typeface="+mn-lt"/>
                <a:ea typeface="+mn-ea"/>
                <a:cs typeface="+mn-cs"/>
              </a:rPr>
              <a:t>AMstetten</a:t>
            </a:r>
            <a:r>
              <a:rPr lang="de-AT" sz="1200" kern="1200" baseline="0" dirty="0" smtClean="0">
                <a:solidFill>
                  <a:schemeClr val="tx1"/>
                </a:solidFill>
                <a:effectLst/>
                <a:latin typeface="+mn-lt"/>
                <a:ea typeface="+mn-ea"/>
                <a:cs typeface="+mn-cs"/>
              </a:rPr>
              <a:t> kreiert. Die Live-Veranstaltung konnte im Nachhinein über die Website </a:t>
            </a:r>
            <a:r>
              <a:rPr lang="de-AT" sz="1200" kern="1200" baseline="0" dirty="0" err="1" smtClean="0">
                <a:solidFill>
                  <a:schemeClr val="tx1"/>
                </a:solidFill>
                <a:effectLst/>
                <a:latin typeface="+mn-lt"/>
                <a:ea typeface="+mn-ea"/>
                <a:cs typeface="+mn-cs"/>
              </a:rPr>
              <a:t>gestreamt</a:t>
            </a:r>
            <a:r>
              <a:rPr lang="de-AT" sz="1200" kern="1200" baseline="0" dirty="0" smtClean="0">
                <a:solidFill>
                  <a:schemeClr val="tx1"/>
                </a:solidFill>
                <a:effectLst/>
                <a:latin typeface="+mn-lt"/>
                <a:ea typeface="+mn-ea"/>
                <a:cs typeface="+mn-cs"/>
              </a:rPr>
              <a:t> werden. Über die Website konnten Projektideen eingebracht werden. Eine Fragebogenaktion konnte wie geplant über die Bühne gehen. </a:t>
            </a:r>
            <a:br>
              <a:rPr lang="de-AT" sz="1200" kern="1200" baseline="0" dirty="0" smtClean="0">
                <a:solidFill>
                  <a:schemeClr val="tx1"/>
                </a:solidFill>
                <a:effectLst/>
                <a:latin typeface="+mn-lt"/>
                <a:ea typeface="+mn-ea"/>
                <a:cs typeface="+mn-cs"/>
              </a:rPr>
            </a:br>
            <a:r>
              <a:rPr lang="de-AT" sz="1200" kern="1200" baseline="0" dirty="0" smtClean="0">
                <a:solidFill>
                  <a:schemeClr val="tx1"/>
                </a:solidFill>
                <a:effectLst/>
                <a:latin typeface="+mn-lt"/>
                <a:ea typeface="+mn-ea"/>
                <a:cs typeface="+mn-cs"/>
              </a:rPr>
              <a:t/>
            </a:r>
            <a:br>
              <a:rPr lang="de-AT" sz="1200" kern="1200" baseline="0" dirty="0" smtClean="0">
                <a:solidFill>
                  <a:schemeClr val="tx1"/>
                </a:solidFill>
                <a:effectLst/>
                <a:latin typeface="+mn-lt"/>
                <a:ea typeface="+mn-ea"/>
                <a:cs typeface="+mn-cs"/>
              </a:rPr>
            </a:br>
            <a:r>
              <a:rPr lang="de-AT" sz="1200" kern="1200" baseline="0" dirty="0" smtClean="0">
                <a:solidFill>
                  <a:schemeClr val="tx1"/>
                </a:solidFill>
                <a:effectLst/>
                <a:latin typeface="+mn-lt"/>
                <a:ea typeface="+mn-ea"/>
                <a:cs typeface="+mn-cs"/>
              </a:rPr>
              <a:t>Für die Jugend gab es im Sommer ein Live-Barbecue beim Jugendzentrum. Im Sommer gab es auch einige Termine, um Stadtsafaris mitzumachen. Diese wurden jeweils mit Begleitung </a:t>
            </a:r>
            <a:r>
              <a:rPr lang="de-AT" sz="1200" kern="1200" baseline="0" dirty="0" err="1" smtClean="0">
                <a:solidFill>
                  <a:schemeClr val="tx1"/>
                </a:solidFill>
                <a:effectLst/>
                <a:latin typeface="+mn-lt"/>
                <a:ea typeface="+mn-ea"/>
                <a:cs typeface="+mn-cs"/>
              </a:rPr>
              <a:t>UNTERirdisch</a:t>
            </a:r>
            <a:r>
              <a:rPr lang="de-AT" sz="1200" kern="1200" baseline="0" dirty="0" smtClean="0">
                <a:solidFill>
                  <a:schemeClr val="tx1"/>
                </a:solidFill>
                <a:effectLst/>
                <a:latin typeface="+mn-lt"/>
                <a:ea typeface="+mn-ea"/>
                <a:cs typeface="+mn-cs"/>
              </a:rPr>
              <a:t> (im </a:t>
            </a:r>
            <a:r>
              <a:rPr lang="de-AT" sz="1200" kern="1200" baseline="0" dirty="0" err="1" smtClean="0">
                <a:solidFill>
                  <a:schemeClr val="tx1"/>
                </a:solidFill>
                <a:effectLst/>
                <a:latin typeface="+mn-lt"/>
                <a:ea typeface="+mn-ea"/>
                <a:cs typeface="+mn-cs"/>
              </a:rPr>
              <a:t>Gschirmbach</a:t>
            </a:r>
            <a:r>
              <a:rPr lang="de-AT" sz="1200" kern="1200" baseline="0" dirty="0" smtClean="0">
                <a:solidFill>
                  <a:schemeClr val="tx1"/>
                </a:solidFill>
                <a:effectLst/>
                <a:latin typeface="+mn-lt"/>
                <a:ea typeface="+mn-ea"/>
                <a:cs typeface="+mn-cs"/>
              </a:rPr>
              <a:t>), </a:t>
            </a:r>
            <a:r>
              <a:rPr lang="de-AT" sz="1200" kern="1200" baseline="0" dirty="0" err="1" smtClean="0">
                <a:solidFill>
                  <a:schemeClr val="tx1"/>
                </a:solidFill>
                <a:effectLst/>
                <a:latin typeface="+mn-lt"/>
                <a:ea typeface="+mn-ea"/>
                <a:cs typeface="+mn-cs"/>
              </a:rPr>
              <a:t>OBERirdisch</a:t>
            </a:r>
            <a:r>
              <a:rPr lang="de-AT" sz="1200" kern="1200" baseline="0" dirty="0" smtClean="0">
                <a:solidFill>
                  <a:schemeClr val="tx1"/>
                </a:solidFill>
                <a:effectLst/>
                <a:latin typeface="+mn-lt"/>
                <a:ea typeface="+mn-ea"/>
                <a:cs typeface="+mn-cs"/>
              </a:rPr>
              <a:t> mit Stadtplaner Dominik Scheuch und </a:t>
            </a:r>
            <a:r>
              <a:rPr lang="de-AT" sz="1200" kern="1200" baseline="0" dirty="0" err="1" smtClean="0">
                <a:solidFill>
                  <a:schemeClr val="tx1"/>
                </a:solidFill>
                <a:effectLst/>
                <a:latin typeface="+mn-lt"/>
                <a:ea typeface="+mn-ea"/>
                <a:cs typeface="+mn-cs"/>
              </a:rPr>
              <a:t>ÜBERirdisch</a:t>
            </a:r>
            <a:r>
              <a:rPr lang="de-AT" sz="1200" kern="1200" baseline="0" dirty="0" smtClean="0">
                <a:solidFill>
                  <a:schemeClr val="tx1"/>
                </a:solidFill>
                <a:effectLst/>
                <a:latin typeface="+mn-lt"/>
                <a:ea typeface="+mn-ea"/>
                <a:cs typeface="+mn-cs"/>
              </a:rPr>
              <a:t> in luftigen Höhen durchgeführt. Auch eine Fotosafari wurde fand statt.</a:t>
            </a:r>
            <a:br>
              <a:rPr lang="de-AT" sz="1200" kern="1200" baseline="0" dirty="0" smtClean="0">
                <a:solidFill>
                  <a:schemeClr val="tx1"/>
                </a:solidFill>
                <a:effectLst/>
                <a:latin typeface="+mn-lt"/>
                <a:ea typeface="+mn-ea"/>
                <a:cs typeface="+mn-cs"/>
              </a:rPr>
            </a:br>
            <a:r>
              <a:rPr lang="de-AT" sz="1200" kern="1200" baseline="0" dirty="0" smtClean="0">
                <a:solidFill>
                  <a:schemeClr val="tx1"/>
                </a:solidFill>
                <a:effectLst/>
                <a:latin typeface="+mn-lt"/>
                <a:ea typeface="+mn-ea"/>
                <a:cs typeface="+mn-cs"/>
              </a:rPr>
              <a:t/>
            </a:r>
            <a:br>
              <a:rPr lang="de-AT" sz="1200" kern="1200" baseline="0" dirty="0" smtClean="0">
                <a:solidFill>
                  <a:schemeClr val="tx1"/>
                </a:solidFill>
                <a:effectLst/>
                <a:latin typeface="+mn-lt"/>
                <a:ea typeface="+mn-ea"/>
                <a:cs typeface="+mn-cs"/>
              </a:rPr>
            </a:br>
            <a:r>
              <a:rPr lang="de-AT" sz="1200" kern="1200" baseline="0" dirty="0" smtClean="0">
                <a:solidFill>
                  <a:schemeClr val="tx1"/>
                </a:solidFill>
                <a:effectLst/>
                <a:latin typeface="+mn-lt"/>
                <a:ea typeface="+mn-ea"/>
                <a:cs typeface="+mn-cs"/>
              </a:rPr>
              <a:t>Im Herbst wurde am Hauptplatz die SAM-Werkstatt bestehend aus Containern aufgestellt und in den Stadtfarben verziert. Im Erdgeschoß hängen ein Bildschirm und mehrere Infotafeln, die Inhalte des Prozesses und SAM-Videos wiedergeben. Der erste Stock ist dazu gedacht, einen anderen Blickwinkel auf den Hauptplatz von Amstetten zu bekommen und wird auch sehr gerne dafür genützt. Geplant war, Musikgruppen dort spielen zu lassen, was dank Corona noch nicht wirklich oft der Fall war. Auch tagten bislang noch keine Arbeitsgruppen im Container. In der Adventzeit wurden die Container auf weihnachtlich getrimmt. Für das Frühjahr 2021 ist eine Fotoausstellung über Ansichten von Amstetten dort vorgesehen. </a:t>
            </a:r>
            <a:br>
              <a:rPr lang="de-AT" sz="1200" kern="1200" baseline="0" dirty="0" smtClean="0">
                <a:solidFill>
                  <a:schemeClr val="tx1"/>
                </a:solidFill>
                <a:effectLst/>
                <a:latin typeface="+mn-lt"/>
                <a:ea typeface="+mn-ea"/>
                <a:cs typeface="+mn-cs"/>
              </a:rPr>
            </a:br>
            <a:r>
              <a:rPr lang="de-AT" sz="1200" kern="1200" baseline="0" dirty="0" smtClean="0">
                <a:solidFill>
                  <a:schemeClr val="tx1"/>
                </a:solidFill>
                <a:effectLst/>
                <a:latin typeface="+mn-lt"/>
                <a:ea typeface="+mn-ea"/>
                <a:cs typeface="+mn-cs"/>
              </a:rPr>
              <a:t/>
            </a:r>
            <a:br>
              <a:rPr lang="de-AT" sz="1200" kern="1200" baseline="0" dirty="0" smtClean="0">
                <a:solidFill>
                  <a:schemeClr val="tx1"/>
                </a:solidFill>
                <a:effectLst/>
                <a:latin typeface="+mn-lt"/>
                <a:ea typeface="+mn-ea"/>
                <a:cs typeface="+mn-cs"/>
              </a:rPr>
            </a:br>
            <a:r>
              <a:rPr lang="de-AT" sz="1200" kern="1200" baseline="0" dirty="0" smtClean="0">
                <a:solidFill>
                  <a:schemeClr val="tx1"/>
                </a:solidFill>
                <a:effectLst/>
                <a:latin typeface="+mn-lt"/>
                <a:ea typeface="+mn-ea"/>
                <a:cs typeface="+mn-cs"/>
              </a:rPr>
              <a:t>Die Fertigstellung des Leitbildes war mit den Vorarbeiten in der Kleinregion vor der Stadterneuerung, den gesammelten Inhalten der Bevölkerung in Kleingruppen dann möglich. Das SAM-Kernteam und der SAM-Beirat wurden per Zoom-Konferenz beteiligt. </a:t>
            </a:r>
            <a:br>
              <a:rPr lang="de-AT" sz="1200" kern="1200" baseline="0" dirty="0" smtClean="0">
                <a:solidFill>
                  <a:schemeClr val="tx1"/>
                </a:solidFill>
                <a:effectLst/>
                <a:latin typeface="+mn-lt"/>
                <a:ea typeface="+mn-ea"/>
                <a:cs typeface="+mn-cs"/>
              </a:rPr>
            </a:br>
            <a:endParaRPr lang="de-DE" sz="1200" kern="1200" dirty="0" smtClean="0">
              <a:solidFill>
                <a:schemeClr val="tx1"/>
              </a:solidFill>
              <a:effectLst/>
              <a:latin typeface="+mn-lt"/>
              <a:ea typeface="+mn-ea"/>
              <a:cs typeface="+mn-cs"/>
            </a:endParaRPr>
          </a:p>
          <a:p>
            <a:r>
              <a:rPr lang="sk-SK" sz="1200" b="1" kern="1200" dirty="0" smtClean="0">
                <a:solidFill>
                  <a:schemeClr val="tx1"/>
                </a:solidFill>
                <a:effectLst/>
                <a:latin typeface="+mn-lt"/>
                <a:ea typeface="+mn-ea"/>
                <a:cs typeface="+mn-cs"/>
              </a:rPr>
              <a:t>Was macht das Projekt besonders? Was ist einzigartig an diesem Projekt?</a:t>
            </a:r>
            <a:r>
              <a:rPr lang="de-AT" sz="1200" b="1" kern="1200" dirty="0" smtClean="0">
                <a:solidFill>
                  <a:schemeClr val="tx1"/>
                </a:solidFill>
                <a:effectLst/>
                <a:latin typeface="+mn-lt"/>
                <a:ea typeface="+mn-ea"/>
                <a:cs typeface="+mn-cs"/>
              </a:rPr>
              <a:t/>
            </a:r>
            <a:br>
              <a:rPr lang="de-AT" sz="1200" b="1" kern="1200" dirty="0" smtClean="0">
                <a:solidFill>
                  <a:schemeClr val="tx1"/>
                </a:solidFill>
                <a:effectLst/>
                <a:latin typeface="+mn-lt"/>
                <a:ea typeface="+mn-ea"/>
                <a:cs typeface="+mn-cs"/>
              </a:rPr>
            </a:br>
            <a:r>
              <a:rPr lang="de-AT" sz="1200" b="0" kern="1200" dirty="0" smtClean="0">
                <a:solidFill>
                  <a:schemeClr val="tx1"/>
                </a:solidFill>
                <a:effectLst/>
                <a:latin typeface="+mn-lt"/>
                <a:ea typeface="+mn-ea"/>
                <a:cs typeface="+mn-cs"/>
              </a:rPr>
              <a:t>Die laufende enge Zusammenarbeit</a:t>
            </a:r>
            <a:r>
              <a:rPr lang="de-AT" sz="1200" b="0" kern="1200" baseline="0" dirty="0" smtClean="0">
                <a:solidFill>
                  <a:schemeClr val="tx1"/>
                </a:solidFill>
                <a:effectLst/>
                <a:latin typeface="+mn-lt"/>
                <a:ea typeface="+mn-ea"/>
                <a:cs typeface="+mn-cs"/>
              </a:rPr>
              <a:t> mit dem Stadtmarketing, Werbeagenturen und dem aus einem Wettbewerb hervorgehenden Planer für die Neugestaltung des Hauptplatzes.</a:t>
            </a:r>
            <a:br>
              <a:rPr lang="de-AT" sz="1200" b="0" kern="1200" baseline="0" dirty="0" smtClean="0">
                <a:solidFill>
                  <a:schemeClr val="tx1"/>
                </a:solidFill>
                <a:effectLst/>
                <a:latin typeface="+mn-lt"/>
                <a:ea typeface="+mn-ea"/>
                <a:cs typeface="+mn-cs"/>
              </a:rPr>
            </a:br>
            <a:endParaRPr lang="de-DE" sz="1200" b="0" kern="1200" dirty="0" smtClean="0">
              <a:solidFill>
                <a:schemeClr val="tx1"/>
              </a:solidFill>
              <a:effectLst/>
              <a:latin typeface="+mn-lt"/>
              <a:ea typeface="+mn-ea"/>
              <a:cs typeface="+mn-cs"/>
            </a:endParaRPr>
          </a:p>
          <a:p>
            <a:r>
              <a:rPr lang="sk-SK" sz="1200" b="1" kern="1200" dirty="0" smtClean="0">
                <a:solidFill>
                  <a:schemeClr val="tx1"/>
                </a:solidFill>
                <a:effectLst/>
                <a:latin typeface="+mn-lt"/>
                <a:ea typeface="+mn-ea"/>
                <a:cs typeface="+mn-cs"/>
              </a:rPr>
              <a:t>Worauf war besonders zu achten? Welche Stolperfallen, Herausforderungen gab es? </a:t>
            </a:r>
            <a:r>
              <a:rPr lang="de-AT" sz="1200" b="1" kern="1200" dirty="0" smtClean="0">
                <a:solidFill>
                  <a:schemeClr val="tx1"/>
                </a:solidFill>
                <a:effectLst/>
                <a:latin typeface="+mn-lt"/>
                <a:ea typeface="+mn-ea"/>
                <a:cs typeface="+mn-cs"/>
              </a:rPr>
              <a:t/>
            </a:r>
            <a:br>
              <a:rPr lang="de-AT" sz="1200" b="1" kern="1200" dirty="0" smtClean="0">
                <a:solidFill>
                  <a:schemeClr val="tx1"/>
                </a:solidFill>
                <a:effectLst/>
                <a:latin typeface="+mn-lt"/>
                <a:ea typeface="+mn-ea"/>
                <a:cs typeface="+mn-cs"/>
              </a:rPr>
            </a:br>
            <a:r>
              <a:rPr lang="de-AT" sz="1200" b="0" kern="1200" dirty="0" smtClean="0">
                <a:solidFill>
                  <a:schemeClr val="tx1"/>
                </a:solidFill>
                <a:effectLst/>
                <a:latin typeface="+mn-lt"/>
                <a:ea typeface="+mn-ea"/>
                <a:cs typeface="+mn-cs"/>
              </a:rPr>
              <a:t>Es gab keine Planungssicherheit.</a:t>
            </a:r>
            <a:r>
              <a:rPr lang="de-AT" sz="1200" b="0" kern="1200" baseline="0" dirty="0" smtClean="0">
                <a:solidFill>
                  <a:schemeClr val="tx1"/>
                </a:solidFill>
                <a:effectLst/>
                <a:latin typeface="+mn-lt"/>
                <a:ea typeface="+mn-ea"/>
                <a:cs typeface="+mn-cs"/>
              </a:rPr>
              <a:t> Die getroffenen Aktionen wurden auf die Corona-Situation kurzfristig abgestimmt.</a:t>
            </a:r>
            <a:endParaRPr lang="de-DE" sz="1200" b="0" kern="1200" dirty="0" smtClean="0">
              <a:solidFill>
                <a:schemeClr val="tx1"/>
              </a:solidFill>
              <a:effectLst/>
              <a:latin typeface="+mn-lt"/>
              <a:ea typeface="+mn-ea"/>
              <a:cs typeface="+mn-cs"/>
            </a:endParaRPr>
          </a:p>
          <a:p>
            <a:r>
              <a:rPr lang="sk-SK" sz="1200" b="1" kern="1200" dirty="0" smtClean="0">
                <a:solidFill>
                  <a:schemeClr val="tx1"/>
                </a:solidFill>
                <a:effectLst/>
                <a:latin typeface="+mn-lt"/>
                <a:ea typeface="+mn-ea"/>
                <a:cs typeface="+mn-cs"/>
              </a:rPr>
              <a:t> </a:t>
            </a:r>
            <a:endParaRPr lang="de-DE" sz="1200" kern="1200" dirty="0" smtClean="0">
              <a:solidFill>
                <a:schemeClr val="tx1"/>
              </a:solidFill>
              <a:effectLst/>
              <a:latin typeface="+mn-lt"/>
              <a:ea typeface="+mn-ea"/>
              <a:cs typeface="+mn-cs"/>
            </a:endParaRPr>
          </a:p>
          <a:p>
            <a:r>
              <a:rPr lang="sk-SK" sz="1200" kern="1200" dirty="0" smtClean="0">
                <a:solidFill>
                  <a:schemeClr val="tx1"/>
                </a:solidFill>
                <a:effectLst/>
                <a:latin typeface="+mn-lt"/>
                <a:ea typeface="+mn-ea"/>
                <a:cs typeface="+mn-cs"/>
              </a:rPr>
              <a:t>Projektträger: </a:t>
            </a:r>
            <a:r>
              <a:rPr lang="de-AT" sz="1200" kern="1200" dirty="0" smtClean="0">
                <a:solidFill>
                  <a:schemeClr val="tx1"/>
                </a:solidFill>
                <a:effectLst/>
                <a:latin typeface="+mn-lt"/>
                <a:ea typeface="+mn-ea"/>
                <a:cs typeface="+mn-cs"/>
              </a:rPr>
              <a:t>Stadtgemeinde Amstetten</a:t>
            </a:r>
            <a:endParaRPr lang="de-DE" sz="1200" kern="1200" dirty="0" smtClean="0">
              <a:solidFill>
                <a:schemeClr val="tx1"/>
              </a:solidFill>
              <a:effectLst/>
              <a:latin typeface="+mn-lt"/>
              <a:ea typeface="+mn-ea"/>
              <a:cs typeface="+mn-cs"/>
            </a:endParaRPr>
          </a:p>
          <a:p>
            <a:r>
              <a:rPr lang="sk-SK" sz="1200" kern="1200" dirty="0" smtClean="0">
                <a:solidFill>
                  <a:schemeClr val="tx1"/>
                </a:solidFill>
                <a:effectLst/>
                <a:latin typeface="+mn-lt"/>
                <a:ea typeface="+mn-ea"/>
                <a:cs typeface="+mn-cs"/>
              </a:rPr>
              <a:t> </a:t>
            </a:r>
            <a:endParaRPr lang="de-DE" sz="1200" kern="1200" dirty="0" smtClean="0">
              <a:solidFill>
                <a:schemeClr val="tx1"/>
              </a:solidFill>
              <a:effectLst/>
              <a:latin typeface="+mn-lt"/>
              <a:ea typeface="+mn-ea"/>
              <a:cs typeface="+mn-cs"/>
            </a:endParaRPr>
          </a:p>
          <a:p>
            <a:r>
              <a:rPr lang="sk-SK" sz="1200" kern="1200" dirty="0" smtClean="0">
                <a:solidFill>
                  <a:schemeClr val="tx1"/>
                </a:solidFill>
                <a:effectLst/>
                <a:latin typeface="+mn-lt"/>
                <a:ea typeface="+mn-ea"/>
                <a:cs typeface="+mn-cs"/>
              </a:rPr>
              <a:t>Projektpartner: </a:t>
            </a:r>
            <a:r>
              <a:rPr lang="de-AT" sz="1200" kern="1200" dirty="0" smtClean="0">
                <a:solidFill>
                  <a:schemeClr val="tx1"/>
                </a:solidFill>
                <a:effectLst/>
                <a:latin typeface="+mn-lt"/>
                <a:ea typeface="+mn-ea"/>
                <a:cs typeface="+mn-cs"/>
              </a:rPr>
              <a:t>Stadtmarketing, Werbeagenturen</a:t>
            </a:r>
            <a:r>
              <a:rPr lang="de-AT" sz="1200" kern="1200" baseline="0" dirty="0" smtClean="0">
                <a:solidFill>
                  <a:schemeClr val="tx1"/>
                </a:solidFill>
                <a:effectLst/>
                <a:latin typeface="+mn-lt"/>
                <a:ea typeface="+mn-ea"/>
                <a:cs typeface="+mn-cs"/>
              </a:rPr>
              <a:t> Sengst</a:t>
            </a:r>
            <a:r>
              <a:rPr lang="de-AT" sz="1200" kern="1200" dirty="0" smtClean="0">
                <a:solidFill>
                  <a:schemeClr val="tx1"/>
                </a:solidFill>
                <a:effectLst/>
                <a:latin typeface="+mn-lt"/>
                <a:ea typeface="+mn-ea"/>
                <a:cs typeface="+mn-cs"/>
              </a:rPr>
              <a:t>schmid, Filmriss, </a:t>
            </a:r>
            <a:r>
              <a:rPr lang="de-AT" sz="1200" kern="1200" dirty="0" err="1" smtClean="0">
                <a:solidFill>
                  <a:schemeClr val="tx1"/>
                </a:solidFill>
                <a:effectLst/>
                <a:latin typeface="+mn-lt"/>
                <a:ea typeface="+mn-ea"/>
                <a:cs typeface="+mn-cs"/>
              </a:rPr>
              <a:t>inShot</a:t>
            </a:r>
            <a:r>
              <a:rPr lang="de-AT" sz="1200" kern="1200" dirty="0" smtClean="0">
                <a:solidFill>
                  <a:schemeClr val="tx1"/>
                </a:solidFill>
                <a:effectLst/>
                <a:latin typeface="+mn-lt"/>
                <a:ea typeface="+mn-ea"/>
                <a:cs typeface="+mn-cs"/>
              </a:rPr>
              <a:t> und Landschaftsplanung YEWO</a:t>
            </a:r>
            <a:endParaRPr lang="de-DE" sz="1200" kern="1200" dirty="0" smtClean="0">
              <a:solidFill>
                <a:schemeClr val="tx1"/>
              </a:solidFill>
              <a:effectLst/>
              <a:latin typeface="+mn-lt"/>
              <a:ea typeface="+mn-ea"/>
              <a:cs typeface="+mn-cs"/>
            </a:endParaRPr>
          </a:p>
          <a:p>
            <a:r>
              <a:rPr lang="sk-SK" sz="1200" kern="1200" dirty="0" smtClean="0">
                <a:solidFill>
                  <a:schemeClr val="tx1"/>
                </a:solidFill>
                <a:effectLst/>
                <a:latin typeface="+mn-lt"/>
                <a:ea typeface="+mn-ea"/>
                <a:cs typeface="+mn-cs"/>
              </a:rPr>
              <a:t> </a:t>
            </a:r>
            <a:endParaRPr lang="de-DE" sz="1200" kern="1200" dirty="0" smtClean="0">
              <a:solidFill>
                <a:schemeClr val="tx1"/>
              </a:solidFill>
              <a:effectLst/>
              <a:latin typeface="+mn-lt"/>
              <a:ea typeface="+mn-ea"/>
              <a:cs typeface="+mn-cs"/>
            </a:endParaRPr>
          </a:p>
          <a:p>
            <a:r>
              <a:rPr lang="sk-SK" sz="1200" kern="1200" dirty="0" smtClean="0">
                <a:solidFill>
                  <a:schemeClr val="tx1"/>
                </a:solidFill>
                <a:effectLst/>
                <a:latin typeface="+mn-lt"/>
                <a:ea typeface="+mn-ea"/>
                <a:cs typeface="+mn-cs"/>
              </a:rPr>
              <a:t>Projektdauer:</a:t>
            </a:r>
            <a:r>
              <a:rPr lang="de-AT" sz="1200" kern="1200" baseline="0" dirty="0" smtClean="0">
                <a:solidFill>
                  <a:schemeClr val="tx1"/>
                </a:solidFill>
                <a:effectLst/>
                <a:latin typeface="+mn-lt"/>
                <a:ea typeface="+mn-ea"/>
                <a:cs typeface="+mn-cs"/>
              </a:rPr>
              <a:t> 2020</a:t>
            </a:r>
            <a:endParaRPr lang="de-DE" sz="1200" kern="1200" dirty="0" smtClean="0">
              <a:solidFill>
                <a:schemeClr val="tx1"/>
              </a:solidFill>
              <a:effectLst/>
              <a:latin typeface="+mn-lt"/>
              <a:ea typeface="+mn-ea"/>
              <a:cs typeface="+mn-cs"/>
            </a:endParaRPr>
          </a:p>
          <a:p>
            <a:r>
              <a:rPr lang="sk-SK" sz="1200" kern="1200" dirty="0" smtClean="0">
                <a:solidFill>
                  <a:schemeClr val="tx1"/>
                </a:solidFill>
                <a:effectLst/>
                <a:latin typeface="+mn-lt"/>
                <a:ea typeface="+mn-ea"/>
                <a:cs typeface="+mn-cs"/>
              </a:rPr>
              <a:t> </a:t>
            </a:r>
            <a:endParaRPr lang="de-DE" sz="1200" kern="1200" dirty="0" smtClean="0">
              <a:solidFill>
                <a:schemeClr val="tx1"/>
              </a:solidFill>
              <a:effectLst/>
              <a:latin typeface="+mn-lt"/>
              <a:ea typeface="+mn-ea"/>
              <a:cs typeface="+mn-cs"/>
            </a:endParaRPr>
          </a:p>
          <a:p>
            <a:r>
              <a:rPr lang="sk-SK" sz="1200" b="1" kern="1200" dirty="0" smtClean="0">
                <a:solidFill>
                  <a:schemeClr val="tx1"/>
                </a:solidFill>
                <a:effectLst/>
                <a:latin typeface="+mn-lt"/>
                <a:ea typeface="+mn-ea"/>
                <a:cs typeface="+mn-cs"/>
              </a:rPr>
              <a:t>Bildtext und Copyright: </a:t>
            </a:r>
            <a:r>
              <a:rPr lang="de-AT" sz="1200" kern="1200" dirty="0" smtClean="0">
                <a:solidFill>
                  <a:schemeClr val="tx1"/>
                </a:solidFill>
                <a:effectLst/>
                <a:latin typeface="+mn-lt"/>
                <a:ea typeface="+mn-ea"/>
                <a:cs typeface="+mn-cs"/>
              </a:rPr>
              <a:t>Copyright: </a:t>
            </a:r>
            <a:r>
              <a:rPr lang="de-AT" sz="1200" kern="1200" dirty="0" err="1" smtClean="0">
                <a:solidFill>
                  <a:schemeClr val="tx1"/>
                </a:solidFill>
                <a:effectLst/>
                <a:latin typeface="+mn-lt"/>
                <a:ea typeface="+mn-ea"/>
                <a:cs typeface="+mn-cs"/>
              </a:rPr>
              <a:t>inShot</a:t>
            </a:r>
            <a:r>
              <a:rPr lang="de-AT" sz="1200" kern="1200" baseline="0" dirty="0" smtClean="0">
                <a:solidFill>
                  <a:schemeClr val="tx1"/>
                </a:solidFill>
                <a:effectLst/>
                <a:latin typeface="+mn-lt"/>
                <a:ea typeface="+mn-ea"/>
                <a:cs typeface="+mn-cs"/>
              </a:rPr>
              <a:t> und Stadt Amstetten; Links oben: Moderatoren Jürgen Adelmann und Christina Meister, an der Videokamera Jonas Eckert, bei der Podiumsdiskussion Vize-</a:t>
            </a:r>
            <a:r>
              <a:rPr lang="de-AT" sz="1200" kern="1200" baseline="0" dirty="0" err="1" smtClean="0">
                <a:solidFill>
                  <a:schemeClr val="tx1"/>
                </a:solidFill>
                <a:effectLst/>
                <a:latin typeface="+mn-lt"/>
                <a:ea typeface="+mn-ea"/>
                <a:cs typeface="+mn-cs"/>
              </a:rPr>
              <a:t>Bgm</a:t>
            </a:r>
            <a:r>
              <a:rPr lang="de-AT" sz="1200" kern="1200" baseline="0" dirty="0" smtClean="0">
                <a:solidFill>
                  <a:schemeClr val="tx1"/>
                </a:solidFill>
                <a:effectLst/>
                <a:latin typeface="+mn-lt"/>
                <a:ea typeface="+mn-ea"/>
                <a:cs typeface="+mn-cs"/>
              </a:rPr>
              <a:t>. Markus Brandstetter, Projektverantwortliche Clarissa Schmitz und Regionalbetreuerin Irene Kerschbaumer; vor der SAM-Werkstatt: </a:t>
            </a:r>
            <a:r>
              <a:rPr lang="de-AT" sz="1200" kern="1200" baseline="0" dirty="0" err="1" smtClean="0">
                <a:solidFill>
                  <a:schemeClr val="tx1"/>
                </a:solidFill>
                <a:effectLst/>
                <a:latin typeface="+mn-lt"/>
                <a:ea typeface="+mn-ea"/>
                <a:cs typeface="+mn-cs"/>
              </a:rPr>
              <a:t>Bgm</a:t>
            </a:r>
            <a:r>
              <a:rPr lang="de-AT" sz="1200" kern="1200" baseline="0" dirty="0" smtClean="0">
                <a:solidFill>
                  <a:schemeClr val="tx1"/>
                </a:solidFill>
                <a:effectLst/>
                <a:latin typeface="+mn-lt"/>
                <a:ea typeface="+mn-ea"/>
                <a:cs typeface="+mn-cs"/>
              </a:rPr>
              <a:t>. Christian Haberhauer, Regionalbetreuerin Maria Huemer, Landeshauptfrau Johanna </a:t>
            </a:r>
            <a:r>
              <a:rPr lang="de-AT" sz="1200" kern="1200" baseline="0" dirty="0" err="1" smtClean="0">
                <a:solidFill>
                  <a:schemeClr val="tx1"/>
                </a:solidFill>
                <a:effectLst/>
                <a:latin typeface="+mn-lt"/>
                <a:ea typeface="+mn-ea"/>
                <a:cs typeface="+mn-cs"/>
              </a:rPr>
              <a:t>Mikl</a:t>
            </a:r>
            <a:r>
              <a:rPr lang="de-AT" sz="1200" kern="1200" baseline="0" dirty="0" smtClean="0">
                <a:solidFill>
                  <a:schemeClr val="tx1"/>
                </a:solidFill>
                <a:effectLst/>
                <a:latin typeface="+mn-lt"/>
                <a:ea typeface="+mn-ea"/>
                <a:cs typeface="+mn-cs"/>
              </a:rPr>
              <a:t>-Leitner, Vize-</a:t>
            </a:r>
            <a:r>
              <a:rPr lang="de-AT" sz="1200" kern="1200" baseline="0" dirty="0" err="1" smtClean="0">
                <a:solidFill>
                  <a:schemeClr val="tx1"/>
                </a:solidFill>
                <a:effectLst/>
                <a:latin typeface="+mn-lt"/>
                <a:ea typeface="+mn-ea"/>
                <a:cs typeface="+mn-cs"/>
              </a:rPr>
              <a:t>Bgm</a:t>
            </a:r>
            <a:r>
              <a:rPr lang="de-AT" sz="1200" kern="1200" baseline="0" dirty="0" smtClean="0">
                <a:solidFill>
                  <a:schemeClr val="tx1"/>
                </a:solidFill>
                <a:effectLst/>
                <a:latin typeface="+mn-lt"/>
                <a:ea typeface="+mn-ea"/>
                <a:cs typeface="+mn-cs"/>
              </a:rPr>
              <a:t>. Markus Brandstetter </a:t>
            </a:r>
            <a:r>
              <a:rPr lang="de-AT" sz="1200" kern="1200" baseline="0" smtClean="0">
                <a:solidFill>
                  <a:schemeClr val="tx1"/>
                </a:solidFill>
                <a:effectLst/>
                <a:latin typeface="+mn-lt"/>
                <a:ea typeface="+mn-ea"/>
                <a:cs typeface="+mn-cs"/>
              </a:rPr>
              <a:t>und Grüne Vize-Bgm</a:t>
            </a:r>
            <a:r>
              <a:rPr lang="de-AT" sz="1200" kern="1200" baseline="0" dirty="0" smtClean="0">
                <a:solidFill>
                  <a:schemeClr val="tx1"/>
                </a:solidFill>
                <a:effectLst/>
                <a:latin typeface="+mn-lt"/>
                <a:ea typeface="+mn-ea"/>
                <a:cs typeface="+mn-cs"/>
              </a:rPr>
              <a:t>. Dominic </a:t>
            </a:r>
            <a:r>
              <a:rPr lang="de-AT" sz="1200" kern="1200" baseline="0" dirty="0" err="1" smtClean="0">
                <a:solidFill>
                  <a:schemeClr val="tx1"/>
                </a:solidFill>
                <a:effectLst/>
                <a:latin typeface="+mn-lt"/>
                <a:ea typeface="+mn-ea"/>
                <a:cs typeface="+mn-cs"/>
              </a:rPr>
              <a:t>Hörlezeder</a:t>
            </a:r>
            <a:r>
              <a:rPr lang="de-AT" sz="1200" kern="1200" baseline="0" dirty="0" smtClean="0">
                <a:solidFill>
                  <a:schemeClr val="tx1"/>
                </a:solidFill>
                <a:effectLst/>
                <a:latin typeface="+mn-lt"/>
                <a:ea typeface="+mn-ea"/>
                <a:cs typeface="+mn-cs"/>
              </a:rPr>
              <a:t>  </a:t>
            </a:r>
            <a:r>
              <a:rPr lang="sk-SK" sz="1200" b="1" kern="1200" dirty="0" smtClean="0">
                <a:solidFill>
                  <a:schemeClr val="tx1"/>
                </a:solidFill>
                <a:effectLst/>
                <a:latin typeface="+mn-lt"/>
                <a:ea typeface="+mn-ea"/>
                <a:cs typeface="+mn-cs"/>
              </a:rPr>
              <a:t> </a:t>
            </a:r>
            <a:endParaRPr lang="de-DE" sz="1200" kern="1200" dirty="0" smtClean="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C18AE6D5-D8C1-448B-843C-94F6DE9355D9}" type="slidenum">
              <a:rPr lang="de-DE" smtClean="0"/>
              <a:t>37</a:t>
            </a:fld>
            <a:endParaRPr lang="de-DE"/>
          </a:p>
        </p:txBody>
      </p:sp>
    </p:spTree>
    <p:extLst>
      <p:ext uri="{BB962C8B-B14F-4D97-AF65-F5344CB8AC3E}">
        <p14:creationId xmlns:p14="http://schemas.microsoft.com/office/powerpoint/2010/main" val="554062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8AE6D5-D8C1-448B-843C-94F6DE9355D9}"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9241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8AE6D5-D8C1-448B-843C-94F6DE9355D9}"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8433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8AE6D5-D8C1-448B-843C-94F6DE9355D9}"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4792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8AE6D5-D8C1-448B-843C-94F6DE9355D9}"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6187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smtClean="0">
                <a:solidFill>
                  <a:schemeClr val="tx1"/>
                </a:solidFill>
                <a:effectLst/>
                <a:latin typeface="+mn-lt"/>
                <a:ea typeface="+mn-ea"/>
                <a:cs typeface="+mn-cs"/>
              </a:rPr>
              <a:t>Ternitz - Von der familienfreundlichen Gemeinde zur Stadterneuerung</a:t>
            </a:r>
          </a:p>
          <a:p>
            <a:r>
              <a:rPr lang="de-DE" sz="1200" kern="1200" dirty="0" smtClean="0">
                <a:solidFill>
                  <a:schemeClr val="tx1"/>
                </a:solidFill>
                <a:effectLst/>
                <a:latin typeface="+mn-lt"/>
                <a:ea typeface="+mn-ea"/>
                <a:cs typeface="+mn-cs"/>
              </a:rPr>
              <a:t>Erik Hofer, Jugendgemeinderat und Stadterneuerungsbeauftragter der Gemeinde Ternitz</a:t>
            </a:r>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8AE6D5-D8C1-448B-843C-94F6DE9355D9}"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45690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8AE6D5-D8C1-448B-843C-94F6DE9355D9}"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5107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8AE6D5-D8C1-448B-843C-94F6DE9355D9}"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6666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smtClean="0"/>
              <a:t>Titelmasterformat durch Klicken bearbeiten</a:t>
            </a:r>
            <a:endParaRPr lang="de-DE"/>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960DDB5E-6025-4CFB-9F99-486A743D9D6A}" type="datetimeFigureOut">
              <a:rPr lang="de-DE" smtClean="0"/>
              <a:t>29.04.2021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715BAE16-F7B2-405E-B1F3-5A7ABA21B5BE}" type="slidenum">
              <a:rPr lang="de-DE" smtClean="0"/>
              <a:t>‹Nr.›</a:t>
            </a:fld>
            <a:endParaRPr lang="de-DE"/>
          </a:p>
        </p:txBody>
      </p:sp>
    </p:spTree>
    <p:extLst>
      <p:ext uri="{BB962C8B-B14F-4D97-AF65-F5344CB8AC3E}">
        <p14:creationId xmlns:p14="http://schemas.microsoft.com/office/powerpoint/2010/main" val="2325218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960DDB5E-6025-4CFB-9F99-486A743D9D6A}" type="datetimeFigureOut">
              <a:rPr lang="de-DE" smtClean="0"/>
              <a:t>29.04.2021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715BAE16-F7B2-405E-B1F3-5A7ABA21B5BE}" type="slidenum">
              <a:rPr lang="de-DE" smtClean="0"/>
              <a:t>‹Nr.›</a:t>
            </a:fld>
            <a:endParaRPr lang="de-DE"/>
          </a:p>
        </p:txBody>
      </p:sp>
    </p:spTree>
    <p:extLst>
      <p:ext uri="{BB962C8B-B14F-4D97-AF65-F5344CB8AC3E}">
        <p14:creationId xmlns:p14="http://schemas.microsoft.com/office/powerpoint/2010/main" val="3211312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960DDB5E-6025-4CFB-9F99-486A743D9D6A}" type="datetimeFigureOut">
              <a:rPr lang="de-DE" smtClean="0"/>
              <a:t>29.04.2021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715BAE16-F7B2-405E-B1F3-5A7ABA21B5BE}" type="slidenum">
              <a:rPr lang="de-DE" smtClean="0"/>
              <a:t>‹Nr.›</a:t>
            </a:fld>
            <a:endParaRPr lang="de-DE"/>
          </a:p>
        </p:txBody>
      </p:sp>
    </p:spTree>
    <p:extLst>
      <p:ext uri="{BB962C8B-B14F-4D97-AF65-F5344CB8AC3E}">
        <p14:creationId xmlns:p14="http://schemas.microsoft.com/office/powerpoint/2010/main" val="3513981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smtClean="0"/>
              <a:t>Titelmasterformat durch Klicken bearbeiten</a:t>
            </a:r>
            <a:endParaRPr lang="de-DE"/>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960DDB5E-6025-4CFB-9F99-486A743D9D6A}" type="datetimeFigureOut">
              <a:rPr lang="de-DE" smtClean="0">
                <a:solidFill>
                  <a:prstClr val="black">
                    <a:tint val="75000"/>
                  </a:prstClr>
                </a:solidFill>
              </a:rPr>
              <a:pPr/>
              <a:t>29.04.2021</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715BAE16-F7B2-405E-B1F3-5A7ABA21B5BE}"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3258478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960DDB5E-6025-4CFB-9F99-486A743D9D6A}" type="datetimeFigureOut">
              <a:rPr lang="de-DE" smtClean="0">
                <a:solidFill>
                  <a:prstClr val="black">
                    <a:tint val="75000"/>
                  </a:prstClr>
                </a:solidFill>
              </a:rPr>
              <a:pPr/>
              <a:t>29.04.2021</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715BAE16-F7B2-405E-B1F3-5A7ABA21B5BE}"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564316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smtClean="0"/>
              <a:t>Titelmasterformat durch Klicken bearbeiten</a:t>
            </a:r>
            <a:endParaRPr lang="de-DE"/>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Formatvorlagen des Textmasters bearbeiten</a:t>
            </a:r>
          </a:p>
        </p:txBody>
      </p:sp>
      <p:sp>
        <p:nvSpPr>
          <p:cNvPr id="4" name="Datumsplatzhalter 3"/>
          <p:cNvSpPr>
            <a:spLocks noGrp="1"/>
          </p:cNvSpPr>
          <p:nvPr>
            <p:ph type="dt" sz="half" idx="10"/>
          </p:nvPr>
        </p:nvSpPr>
        <p:spPr/>
        <p:txBody>
          <a:bodyPr/>
          <a:lstStyle/>
          <a:p>
            <a:fld id="{960DDB5E-6025-4CFB-9F99-486A743D9D6A}" type="datetimeFigureOut">
              <a:rPr lang="de-DE" smtClean="0">
                <a:solidFill>
                  <a:prstClr val="black">
                    <a:tint val="75000"/>
                  </a:prstClr>
                </a:solidFill>
              </a:rPr>
              <a:pPr/>
              <a:t>29.04.2021</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715BAE16-F7B2-405E-B1F3-5A7ABA21B5BE}"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5977301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838200" y="1825625"/>
            <a:ext cx="5181600" cy="435133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72200" y="1825625"/>
            <a:ext cx="5181600" cy="435133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960DDB5E-6025-4CFB-9F99-486A743D9D6A}" type="datetimeFigureOut">
              <a:rPr lang="de-DE" smtClean="0">
                <a:solidFill>
                  <a:prstClr val="black">
                    <a:tint val="75000"/>
                  </a:prstClr>
                </a:solidFill>
              </a:rPr>
              <a:pPr/>
              <a:t>29.04.2021</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715BAE16-F7B2-405E-B1F3-5A7ABA21B5BE}"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874381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smtClean="0"/>
              <a:t>Titelmasterformat durch Klicken bearbeiten</a:t>
            </a:r>
            <a:endParaRPr lang="de-DE"/>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960DDB5E-6025-4CFB-9F99-486A743D9D6A}" type="datetimeFigureOut">
              <a:rPr lang="de-DE" smtClean="0">
                <a:solidFill>
                  <a:prstClr val="black">
                    <a:tint val="75000"/>
                  </a:prstClr>
                </a:solidFill>
              </a:rPr>
              <a:pPr/>
              <a:t>29.04.2021</a:t>
            </a:fld>
            <a:endParaRPr lang="de-DE">
              <a:solidFill>
                <a:prstClr val="black">
                  <a:tint val="75000"/>
                </a:prstClr>
              </a:solidFill>
            </a:endParaRPr>
          </a:p>
        </p:txBody>
      </p:sp>
      <p:sp>
        <p:nvSpPr>
          <p:cNvPr id="8" name="Fußzeilenplatzhalter 7"/>
          <p:cNvSpPr>
            <a:spLocks noGrp="1"/>
          </p:cNvSpPr>
          <p:nvPr>
            <p:ph type="ftr" sz="quarter" idx="11"/>
          </p:nvPr>
        </p:nvSpPr>
        <p:spPr/>
        <p:txBody>
          <a:bodyPr/>
          <a:lstStyle/>
          <a:p>
            <a:endParaRPr lang="de-DE">
              <a:solidFill>
                <a:prstClr val="black">
                  <a:tint val="75000"/>
                </a:prstClr>
              </a:solidFill>
            </a:endParaRPr>
          </a:p>
        </p:txBody>
      </p:sp>
      <p:sp>
        <p:nvSpPr>
          <p:cNvPr id="9" name="Foliennummernplatzhalter 8"/>
          <p:cNvSpPr>
            <a:spLocks noGrp="1"/>
          </p:cNvSpPr>
          <p:nvPr>
            <p:ph type="sldNum" sz="quarter" idx="12"/>
          </p:nvPr>
        </p:nvSpPr>
        <p:spPr/>
        <p:txBody>
          <a:bodyPr/>
          <a:lstStyle/>
          <a:p>
            <a:fld id="{715BAE16-F7B2-405E-B1F3-5A7ABA21B5BE}"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7618072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960DDB5E-6025-4CFB-9F99-486A743D9D6A}" type="datetimeFigureOut">
              <a:rPr lang="de-DE" smtClean="0">
                <a:solidFill>
                  <a:prstClr val="black">
                    <a:tint val="75000"/>
                  </a:prstClr>
                </a:solidFill>
              </a:rPr>
              <a:pPr/>
              <a:t>29.04.2021</a:t>
            </a:fld>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fld id="{715BAE16-F7B2-405E-B1F3-5A7ABA21B5BE}"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9539146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960DDB5E-6025-4CFB-9F99-486A743D9D6A}" type="datetimeFigureOut">
              <a:rPr lang="de-DE" smtClean="0">
                <a:solidFill>
                  <a:prstClr val="black">
                    <a:tint val="75000"/>
                  </a:prstClr>
                </a:solidFill>
              </a:rPr>
              <a:pPr/>
              <a:t>29.04.2021</a:t>
            </a:fld>
            <a:endParaRPr lang="de-DE">
              <a:solidFill>
                <a:prstClr val="black">
                  <a:tint val="75000"/>
                </a:prstClr>
              </a:solidFill>
            </a:endParaRPr>
          </a:p>
        </p:txBody>
      </p:sp>
      <p:sp>
        <p:nvSpPr>
          <p:cNvPr id="3" name="Fußzeilenplatzhalter 2"/>
          <p:cNvSpPr>
            <a:spLocks noGrp="1"/>
          </p:cNvSpPr>
          <p:nvPr>
            <p:ph type="ftr" sz="quarter" idx="11"/>
          </p:nvPr>
        </p:nvSpPr>
        <p:spPr/>
        <p:txBody>
          <a:bodyPr/>
          <a:lstStyle/>
          <a:p>
            <a:endParaRPr lang="de-DE">
              <a:solidFill>
                <a:prstClr val="black">
                  <a:tint val="75000"/>
                </a:prstClr>
              </a:solidFill>
            </a:endParaRPr>
          </a:p>
        </p:txBody>
      </p:sp>
      <p:sp>
        <p:nvSpPr>
          <p:cNvPr id="4" name="Foliennummernplatzhalter 3"/>
          <p:cNvSpPr>
            <a:spLocks noGrp="1"/>
          </p:cNvSpPr>
          <p:nvPr>
            <p:ph type="sldNum" sz="quarter" idx="12"/>
          </p:nvPr>
        </p:nvSpPr>
        <p:spPr/>
        <p:txBody>
          <a:bodyPr/>
          <a:lstStyle/>
          <a:p>
            <a:fld id="{715BAE16-F7B2-405E-B1F3-5A7ABA21B5BE}"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881259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
        <p:nvSpPr>
          <p:cNvPr id="5" name="Datumsplatzhalter 4"/>
          <p:cNvSpPr>
            <a:spLocks noGrp="1"/>
          </p:cNvSpPr>
          <p:nvPr>
            <p:ph type="dt" sz="half" idx="10"/>
          </p:nvPr>
        </p:nvSpPr>
        <p:spPr/>
        <p:txBody>
          <a:bodyPr/>
          <a:lstStyle/>
          <a:p>
            <a:fld id="{960DDB5E-6025-4CFB-9F99-486A743D9D6A}" type="datetimeFigureOut">
              <a:rPr lang="de-DE" smtClean="0">
                <a:solidFill>
                  <a:prstClr val="black">
                    <a:tint val="75000"/>
                  </a:prstClr>
                </a:solidFill>
              </a:rPr>
              <a:pPr/>
              <a:t>29.04.2021</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715BAE16-F7B2-405E-B1F3-5A7ABA21B5BE}"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670732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715BAE16-F7B2-405E-B1F3-5A7ABA21B5BE}" type="slidenum">
              <a:rPr lang="de-DE" smtClean="0"/>
              <a:t>‹Nr.›</a:t>
            </a:fld>
            <a:endParaRPr lang="de-DE"/>
          </a:p>
        </p:txBody>
      </p:sp>
    </p:spTree>
    <p:extLst>
      <p:ext uri="{BB962C8B-B14F-4D97-AF65-F5344CB8AC3E}">
        <p14:creationId xmlns:p14="http://schemas.microsoft.com/office/powerpoint/2010/main" val="2393212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
        <p:nvSpPr>
          <p:cNvPr id="5" name="Datumsplatzhalter 4"/>
          <p:cNvSpPr>
            <a:spLocks noGrp="1"/>
          </p:cNvSpPr>
          <p:nvPr>
            <p:ph type="dt" sz="half" idx="10"/>
          </p:nvPr>
        </p:nvSpPr>
        <p:spPr/>
        <p:txBody>
          <a:bodyPr/>
          <a:lstStyle/>
          <a:p>
            <a:fld id="{960DDB5E-6025-4CFB-9F99-486A743D9D6A}" type="datetimeFigureOut">
              <a:rPr lang="de-DE" smtClean="0">
                <a:solidFill>
                  <a:prstClr val="black">
                    <a:tint val="75000"/>
                  </a:prstClr>
                </a:solidFill>
              </a:rPr>
              <a:pPr/>
              <a:t>29.04.2021</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715BAE16-F7B2-405E-B1F3-5A7ABA21B5BE}"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5005929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960DDB5E-6025-4CFB-9F99-486A743D9D6A}" type="datetimeFigureOut">
              <a:rPr lang="de-DE" smtClean="0">
                <a:solidFill>
                  <a:prstClr val="black">
                    <a:tint val="75000"/>
                  </a:prstClr>
                </a:solidFill>
              </a:rPr>
              <a:pPr/>
              <a:t>29.04.2021</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715BAE16-F7B2-405E-B1F3-5A7ABA21B5BE}"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8588060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960DDB5E-6025-4CFB-9F99-486A743D9D6A}" type="datetimeFigureOut">
              <a:rPr lang="de-DE" smtClean="0">
                <a:solidFill>
                  <a:prstClr val="black">
                    <a:tint val="75000"/>
                  </a:prstClr>
                </a:solidFill>
              </a:rPr>
              <a:pPr/>
              <a:t>29.04.2021</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715BAE16-F7B2-405E-B1F3-5A7ABA21B5BE}"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014573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smtClean="0"/>
              <a:t>Titelmasterformat durch Klicken bearbeiten</a:t>
            </a:r>
            <a:endParaRPr lang="de-DE"/>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Formatvorlagen des Textmasters bearbeiten</a:t>
            </a:r>
          </a:p>
        </p:txBody>
      </p:sp>
      <p:sp>
        <p:nvSpPr>
          <p:cNvPr id="4" name="Datumsplatzhalter 3"/>
          <p:cNvSpPr>
            <a:spLocks noGrp="1"/>
          </p:cNvSpPr>
          <p:nvPr>
            <p:ph type="dt" sz="half" idx="10"/>
          </p:nvPr>
        </p:nvSpPr>
        <p:spPr/>
        <p:txBody>
          <a:bodyPr/>
          <a:lstStyle/>
          <a:p>
            <a:fld id="{960DDB5E-6025-4CFB-9F99-486A743D9D6A}" type="datetimeFigureOut">
              <a:rPr lang="de-DE" smtClean="0"/>
              <a:t>29.04.2021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715BAE16-F7B2-405E-B1F3-5A7ABA21B5BE}" type="slidenum">
              <a:rPr lang="de-DE" smtClean="0"/>
              <a:t>‹Nr.›</a:t>
            </a:fld>
            <a:endParaRPr lang="de-DE"/>
          </a:p>
        </p:txBody>
      </p:sp>
    </p:spTree>
    <p:extLst>
      <p:ext uri="{BB962C8B-B14F-4D97-AF65-F5344CB8AC3E}">
        <p14:creationId xmlns:p14="http://schemas.microsoft.com/office/powerpoint/2010/main" val="3374685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838200" y="1825625"/>
            <a:ext cx="5181600" cy="435133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72200" y="1825625"/>
            <a:ext cx="5181600" cy="435133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960DDB5E-6025-4CFB-9F99-486A743D9D6A}" type="datetimeFigureOut">
              <a:rPr lang="de-DE" smtClean="0"/>
              <a:t>29.04.2021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715BAE16-F7B2-405E-B1F3-5A7ABA21B5BE}" type="slidenum">
              <a:rPr lang="de-DE" smtClean="0"/>
              <a:t>‹Nr.›</a:t>
            </a:fld>
            <a:endParaRPr lang="de-DE"/>
          </a:p>
        </p:txBody>
      </p:sp>
    </p:spTree>
    <p:extLst>
      <p:ext uri="{BB962C8B-B14F-4D97-AF65-F5344CB8AC3E}">
        <p14:creationId xmlns:p14="http://schemas.microsoft.com/office/powerpoint/2010/main" val="2696616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smtClean="0"/>
              <a:t>Titelmasterformat durch Klicken bearbeiten</a:t>
            </a:r>
            <a:endParaRPr lang="de-DE"/>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960DDB5E-6025-4CFB-9F99-486A743D9D6A}" type="datetimeFigureOut">
              <a:rPr lang="de-DE" smtClean="0"/>
              <a:t>29.04.2021</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715BAE16-F7B2-405E-B1F3-5A7ABA21B5BE}" type="slidenum">
              <a:rPr lang="de-DE" smtClean="0"/>
              <a:t>‹Nr.›</a:t>
            </a:fld>
            <a:endParaRPr lang="de-DE"/>
          </a:p>
        </p:txBody>
      </p:sp>
    </p:spTree>
    <p:extLst>
      <p:ext uri="{BB962C8B-B14F-4D97-AF65-F5344CB8AC3E}">
        <p14:creationId xmlns:p14="http://schemas.microsoft.com/office/powerpoint/2010/main" val="2473431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960DDB5E-6025-4CFB-9F99-486A743D9D6A}" type="datetimeFigureOut">
              <a:rPr lang="de-DE" smtClean="0"/>
              <a:t>29.04.2021</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715BAE16-F7B2-405E-B1F3-5A7ABA21B5BE}" type="slidenum">
              <a:rPr lang="de-DE" smtClean="0"/>
              <a:t>‹Nr.›</a:t>
            </a:fld>
            <a:endParaRPr lang="de-DE"/>
          </a:p>
        </p:txBody>
      </p:sp>
    </p:spTree>
    <p:extLst>
      <p:ext uri="{BB962C8B-B14F-4D97-AF65-F5344CB8AC3E}">
        <p14:creationId xmlns:p14="http://schemas.microsoft.com/office/powerpoint/2010/main" val="696086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960DDB5E-6025-4CFB-9F99-486A743D9D6A}" type="datetimeFigureOut">
              <a:rPr lang="de-DE" smtClean="0"/>
              <a:t>29.04.2021</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715BAE16-F7B2-405E-B1F3-5A7ABA21B5BE}" type="slidenum">
              <a:rPr lang="de-DE" smtClean="0"/>
              <a:t>‹Nr.›</a:t>
            </a:fld>
            <a:endParaRPr lang="de-DE"/>
          </a:p>
        </p:txBody>
      </p:sp>
    </p:spTree>
    <p:extLst>
      <p:ext uri="{BB962C8B-B14F-4D97-AF65-F5344CB8AC3E}">
        <p14:creationId xmlns:p14="http://schemas.microsoft.com/office/powerpoint/2010/main" val="2139790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
        <p:nvSpPr>
          <p:cNvPr id="5" name="Datumsplatzhalter 4"/>
          <p:cNvSpPr>
            <a:spLocks noGrp="1"/>
          </p:cNvSpPr>
          <p:nvPr>
            <p:ph type="dt" sz="half" idx="10"/>
          </p:nvPr>
        </p:nvSpPr>
        <p:spPr/>
        <p:txBody>
          <a:bodyPr/>
          <a:lstStyle/>
          <a:p>
            <a:fld id="{960DDB5E-6025-4CFB-9F99-486A743D9D6A}" type="datetimeFigureOut">
              <a:rPr lang="de-DE" smtClean="0"/>
              <a:t>29.04.2021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715BAE16-F7B2-405E-B1F3-5A7ABA21B5BE}" type="slidenum">
              <a:rPr lang="de-DE" smtClean="0"/>
              <a:t>‹Nr.›</a:t>
            </a:fld>
            <a:endParaRPr lang="de-DE"/>
          </a:p>
        </p:txBody>
      </p:sp>
    </p:spTree>
    <p:extLst>
      <p:ext uri="{BB962C8B-B14F-4D97-AF65-F5344CB8AC3E}">
        <p14:creationId xmlns:p14="http://schemas.microsoft.com/office/powerpoint/2010/main" val="40229624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
        <p:nvSpPr>
          <p:cNvPr id="5" name="Datumsplatzhalter 4"/>
          <p:cNvSpPr>
            <a:spLocks noGrp="1"/>
          </p:cNvSpPr>
          <p:nvPr>
            <p:ph type="dt" sz="half" idx="10"/>
          </p:nvPr>
        </p:nvSpPr>
        <p:spPr/>
        <p:txBody>
          <a:bodyPr/>
          <a:lstStyle/>
          <a:p>
            <a:fld id="{960DDB5E-6025-4CFB-9F99-486A743D9D6A}" type="datetimeFigureOut">
              <a:rPr lang="de-DE" smtClean="0"/>
              <a:t>29.04.2021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715BAE16-F7B2-405E-B1F3-5A7ABA21B5BE}" type="slidenum">
              <a:rPr lang="de-DE" smtClean="0"/>
              <a:t>‹Nr.›</a:t>
            </a:fld>
            <a:endParaRPr lang="de-DE"/>
          </a:p>
        </p:txBody>
      </p:sp>
    </p:spTree>
    <p:extLst>
      <p:ext uri="{BB962C8B-B14F-4D97-AF65-F5344CB8AC3E}">
        <p14:creationId xmlns:p14="http://schemas.microsoft.com/office/powerpoint/2010/main" val="1007116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dirty="0"/>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5BAE16-F7B2-405E-B1F3-5A7ABA21B5BE}" type="slidenum">
              <a:rPr lang="de-DE" smtClean="0"/>
              <a:t>‹Nr.›</a:t>
            </a:fld>
            <a:endParaRPr lang="de-DE"/>
          </a:p>
        </p:txBody>
      </p:sp>
      <p:pic>
        <p:nvPicPr>
          <p:cNvPr id="8" name="Grafik 7"/>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230594" y="6427177"/>
            <a:ext cx="1624257" cy="300533"/>
          </a:xfrm>
          <a:prstGeom prst="rect">
            <a:avLst/>
          </a:prstGeom>
        </p:spPr>
      </p:pic>
    </p:spTree>
    <p:extLst>
      <p:ext uri="{BB962C8B-B14F-4D97-AF65-F5344CB8AC3E}">
        <p14:creationId xmlns:p14="http://schemas.microsoft.com/office/powerpoint/2010/main" val="34958998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0DDB5E-6025-4CFB-9F99-486A743D9D6A}" type="datetimeFigureOut">
              <a:rPr lang="de-DE" smtClean="0">
                <a:solidFill>
                  <a:prstClr val="black">
                    <a:tint val="75000"/>
                  </a:prstClr>
                </a:solidFill>
              </a:rPr>
              <a:pPr/>
              <a:t>29.04.2021</a:t>
            </a:fld>
            <a:endParaRPr lang="de-DE">
              <a:solidFill>
                <a:prstClr val="black">
                  <a:tint val="75000"/>
                </a:prstClr>
              </a:solidFill>
            </a:endParaRPr>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solidFill>
                <a:prstClr val="black">
                  <a:tint val="75000"/>
                </a:prstClr>
              </a:solidFill>
            </a:endParaRPr>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5BAE16-F7B2-405E-B1F3-5A7ABA21B5BE}"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4873149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16.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18.jpe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3.jpe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8" Type="http://schemas.openxmlformats.org/officeDocument/2006/relationships/image" Target="../media/image28.tiff"/><Relationship Id="rId3" Type="http://schemas.openxmlformats.org/officeDocument/2006/relationships/image" Target="../media/image24.png"/><Relationship Id="rId7"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13.pn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jpeg"/><Relationship Id="rId4" Type="http://schemas.openxmlformats.org/officeDocument/2006/relationships/image" Target="../media/image29.jpeg"/><Relationship Id="rId9"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3.png"/><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3.jpeg"/><Relationship Id="rId5" Type="http://schemas.openxmlformats.org/officeDocument/2006/relationships/image" Target="../media/image36.jpeg"/><Relationship Id="rId10" Type="http://schemas.openxmlformats.org/officeDocument/2006/relationships/image" Target="../media/image3.jpeg"/><Relationship Id="rId4" Type="http://schemas.openxmlformats.org/officeDocument/2006/relationships/image" Target="../media/image35.jpeg"/><Relationship Id="rId9" Type="http://schemas.openxmlformats.org/officeDocument/2006/relationships/image" Target="../media/image39.png"/></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3.png"/><Relationship Id="rId7" Type="http://schemas.openxmlformats.org/officeDocument/2006/relationships/image" Target="../media/image38.png"/><Relationship Id="rId12"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3.jpeg"/><Relationship Id="rId5" Type="http://schemas.openxmlformats.org/officeDocument/2006/relationships/image" Target="../media/image31.png"/><Relationship Id="rId10" Type="http://schemas.openxmlformats.org/officeDocument/2006/relationships/image" Target="../media/image39.png"/><Relationship Id="rId4" Type="http://schemas.openxmlformats.org/officeDocument/2006/relationships/image" Target="../media/image40.jpeg"/><Relationship Id="rId9" Type="http://schemas.openxmlformats.org/officeDocument/2006/relationships/image" Target="../media/image42.png"/></Relationships>
</file>

<file path=ppt/slides/_rels/slide2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3.png"/><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3.jpeg"/><Relationship Id="rId5" Type="http://schemas.openxmlformats.org/officeDocument/2006/relationships/image" Target="../media/image44.gif"/><Relationship Id="rId10" Type="http://schemas.openxmlformats.org/officeDocument/2006/relationships/image" Target="../media/image3.jpeg"/><Relationship Id="rId4" Type="http://schemas.openxmlformats.org/officeDocument/2006/relationships/image" Target="../media/image43.jpeg"/><Relationship Id="rId9" Type="http://schemas.openxmlformats.org/officeDocument/2006/relationships/image" Target="../media/image46.png"/></Relationships>
</file>

<file path=ppt/slides/_rels/slide2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3.png"/><Relationship Id="rId7"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33.jpeg"/><Relationship Id="rId5" Type="http://schemas.openxmlformats.org/officeDocument/2006/relationships/image" Target="../media/image48.png"/><Relationship Id="rId10" Type="http://schemas.openxmlformats.org/officeDocument/2006/relationships/image" Target="../media/image3.jpeg"/><Relationship Id="rId4" Type="http://schemas.openxmlformats.org/officeDocument/2006/relationships/image" Target="../media/image47.png"/><Relationship Id="rId9" Type="http://schemas.openxmlformats.org/officeDocument/2006/relationships/image" Target="../media/image38.png"/></Relationships>
</file>

<file path=ppt/slides/_rels/slide2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3.png"/><Relationship Id="rId7" Type="http://schemas.openxmlformats.org/officeDocument/2006/relationships/image" Target="../media/image53.jpeg"/><Relationship Id="rId12"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3.jpeg"/><Relationship Id="rId5" Type="http://schemas.openxmlformats.org/officeDocument/2006/relationships/image" Target="../media/image51.png"/><Relationship Id="rId10" Type="http://schemas.openxmlformats.org/officeDocument/2006/relationships/image" Target="../media/image38.png"/><Relationship Id="rId4" Type="http://schemas.openxmlformats.org/officeDocument/2006/relationships/image" Target="../media/image50.png"/><Relationship Id="rId9" Type="http://schemas.openxmlformats.org/officeDocument/2006/relationships/image" Target="../media/image37.png"/></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3.png"/><Relationship Id="rId7"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55.png"/><Relationship Id="rId10" Type="http://schemas.openxmlformats.org/officeDocument/2006/relationships/image" Target="../media/image33.jpeg"/><Relationship Id="rId4" Type="http://schemas.openxmlformats.org/officeDocument/2006/relationships/image" Target="../media/image54.jpeg"/><Relationship Id="rId9" Type="http://schemas.openxmlformats.org/officeDocument/2006/relationships/image" Target="../media/image3.jpeg"/></Relationships>
</file>

<file path=ppt/slides/_rels/slide26.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56.png"/><Relationship Id="rId7" Type="http://schemas.openxmlformats.org/officeDocument/2006/relationships/image" Target="../media/image60.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65.png"/><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59.jpe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hyperlink" Target="https://youtu.be/bMqWoA4DOnw"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69.png"/><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74.png"/><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76.png"/><Relationship Id="rId4" Type="http://schemas.openxmlformats.org/officeDocument/2006/relationships/image" Target="../media/image75.png"/></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78.png"/><Relationship Id="rId4" Type="http://schemas.openxmlformats.org/officeDocument/2006/relationships/image" Target="../media/image77.png"/></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80.png"/><Relationship Id="rId4" Type="http://schemas.openxmlformats.org/officeDocument/2006/relationships/image" Target="../media/image79.png"/></Relationships>
</file>

<file path=ppt/slides/_rels/slide36.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81.jpeg"/><Relationship Id="rId7" Type="http://schemas.openxmlformats.org/officeDocument/2006/relationships/image" Target="../media/image8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3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5.png"/><Relationship Id="rId4" Type="http://schemas.openxmlformats.org/officeDocument/2006/relationships/image" Target="../media/image87.png"/></Relationships>
</file>

<file path=ppt/slides/_rels/slide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2" cstate="screen">
            <a:extLst>
              <a:ext uri="{28A0092B-C50C-407E-A947-70E740481C1C}">
                <a14:useLocalDpi xmlns:a14="http://schemas.microsoft.com/office/drawing/2010/main"/>
              </a:ext>
            </a:extLst>
          </a:blip>
          <a:srcRect l="-86"/>
          <a:stretch/>
        </p:blipFill>
        <p:spPr>
          <a:xfrm>
            <a:off x="0" y="1555307"/>
            <a:ext cx="12192000" cy="5307953"/>
          </a:xfrm>
          <a:prstGeom prst="rect">
            <a:avLst/>
          </a:prstGeom>
        </p:spPr>
      </p:pic>
      <p:sp>
        <p:nvSpPr>
          <p:cNvPr id="2" name="Titel 1"/>
          <p:cNvSpPr>
            <a:spLocks noGrp="1"/>
          </p:cNvSpPr>
          <p:nvPr>
            <p:ph type="title"/>
          </p:nvPr>
        </p:nvSpPr>
        <p:spPr>
          <a:xfrm>
            <a:off x="1039907" y="909252"/>
            <a:ext cx="8355106" cy="1325563"/>
          </a:xfrm>
        </p:spPr>
        <p:txBody>
          <a:bodyPr>
            <a:noAutofit/>
          </a:bodyPr>
          <a:lstStyle/>
          <a:p>
            <a:r>
              <a:rPr lang="de-AT" sz="6000" dirty="0" smtClean="0"/>
              <a:t>Städte für Bürgerinnen und Bürger</a:t>
            </a:r>
            <a:endParaRPr lang="de-DE" sz="6000" dirty="0"/>
          </a:p>
        </p:txBody>
      </p:sp>
      <p:sp>
        <p:nvSpPr>
          <p:cNvPr id="7" name="Textfeld 6"/>
          <p:cNvSpPr txBox="1"/>
          <p:nvPr/>
        </p:nvSpPr>
        <p:spPr>
          <a:xfrm>
            <a:off x="696286" y="2667167"/>
            <a:ext cx="9144000" cy="430887"/>
          </a:xfrm>
          <a:prstGeom prst="rect">
            <a:avLst/>
          </a:prstGeom>
          <a:noFill/>
        </p:spPr>
        <p:txBody>
          <a:bodyPr wrap="square" rtlCol="0">
            <a:spAutoFit/>
          </a:bodyPr>
          <a:lstStyle/>
          <a:p>
            <a:pPr algn="ctr"/>
            <a:r>
              <a:rPr lang="de-AT" sz="2100" dirty="0" smtClean="0"/>
              <a:t>29. April 2021</a:t>
            </a:r>
            <a:endParaRPr lang="de-DE" sz="2100" dirty="0"/>
          </a:p>
        </p:txBody>
      </p:sp>
      <p:pic>
        <p:nvPicPr>
          <p:cNvPr id="3" name="Grafik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47285" y="135579"/>
            <a:ext cx="3066522" cy="567393"/>
          </a:xfrm>
          <a:prstGeom prst="rect">
            <a:avLst/>
          </a:prstGeom>
        </p:spPr>
      </p:pic>
    </p:spTree>
    <p:extLst>
      <p:ext uri="{BB962C8B-B14F-4D97-AF65-F5344CB8AC3E}">
        <p14:creationId xmlns:p14="http://schemas.microsoft.com/office/powerpoint/2010/main" val="20976127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4064356" cy="2709571"/>
          </a:xfrm>
          <a:prstGeom prst="rect">
            <a:avLst/>
          </a:prstGeom>
        </p:spPr>
      </p:pic>
      <p:grpSp>
        <p:nvGrpSpPr>
          <p:cNvPr id="7" name="Gruppieren 6"/>
          <p:cNvGrpSpPr/>
          <p:nvPr/>
        </p:nvGrpSpPr>
        <p:grpSpPr>
          <a:xfrm>
            <a:off x="3732500" y="268449"/>
            <a:ext cx="7709483" cy="2031325"/>
            <a:chOff x="4194495" y="979725"/>
            <a:chExt cx="7709483" cy="2031325"/>
          </a:xfrm>
        </p:grpSpPr>
        <p:sp>
          <p:nvSpPr>
            <p:cNvPr id="8" name="Textfeld 7"/>
            <p:cNvSpPr txBox="1"/>
            <p:nvPr/>
          </p:nvSpPr>
          <p:spPr>
            <a:xfrm>
              <a:off x="4194495" y="979725"/>
              <a:ext cx="7709483" cy="2031325"/>
            </a:xfrm>
            <a:prstGeom prst="rect">
              <a:avLst/>
            </a:prstGeom>
            <a:noFill/>
            <a:ln w="28575">
              <a:solidFill>
                <a:srgbClr val="84979D"/>
              </a:solidFill>
            </a:ln>
          </p:spPr>
          <p:txBody>
            <a:bodyPr wrap="square" rIns="450000" rtlCol="0">
              <a:spAutoFit/>
            </a:bodyPr>
            <a:lstStyle/>
            <a:p>
              <a:endParaRPr lang="de-AT" dirty="0" smtClean="0"/>
            </a:p>
            <a:p>
              <a:pPr algn="r"/>
              <a:endParaRPr lang="de-DE" i="1" dirty="0" smtClean="0"/>
            </a:p>
            <a:p>
              <a:pPr algn="r"/>
              <a:endParaRPr lang="de-DE" i="1" dirty="0"/>
            </a:p>
            <a:p>
              <a:pPr algn="r"/>
              <a:endParaRPr lang="de-DE" i="1" dirty="0" smtClean="0"/>
            </a:p>
            <a:p>
              <a:pPr algn="r"/>
              <a:endParaRPr lang="de-DE" i="1" dirty="0"/>
            </a:p>
            <a:p>
              <a:pPr algn="r"/>
              <a:endParaRPr lang="de-DE" i="1" dirty="0" smtClean="0"/>
            </a:p>
            <a:p>
              <a:pPr algn="r"/>
              <a:endParaRPr lang="de-DE" i="1" dirty="0"/>
            </a:p>
          </p:txBody>
        </p:sp>
        <p:sp>
          <p:nvSpPr>
            <p:cNvPr id="9" name="Textfeld 8"/>
            <p:cNvSpPr txBox="1"/>
            <p:nvPr/>
          </p:nvSpPr>
          <p:spPr>
            <a:xfrm>
              <a:off x="4473728" y="1235778"/>
              <a:ext cx="7151015" cy="1431161"/>
            </a:xfrm>
            <a:prstGeom prst="rect">
              <a:avLst/>
            </a:prstGeom>
            <a:noFill/>
          </p:spPr>
          <p:txBody>
            <a:bodyPr wrap="square" rtlCol="0">
              <a:spAutoFit/>
            </a:bodyPr>
            <a:lstStyle/>
            <a:p>
              <a:pPr algn="ctr"/>
              <a:r>
                <a:rPr lang="de-AT" sz="3900" b="1" dirty="0" smtClean="0"/>
                <a:t>Sabine Klimitsch</a:t>
              </a:r>
            </a:p>
            <a:p>
              <a:pPr algn="ctr"/>
              <a:r>
                <a:rPr lang="de-AT" sz="2400" b="1" dirty="0" err="1" smtClean="0"/>
                <a:t>NÖ.Regional</a:t>
              </a:r>
              <a:r>
                <a:rPr lang="de-AT" sz="2400" b="1" dirty="0" smtClean="0"/>
                <a:t> – Bereichsleitung Dorf- und Stadterneuerung, Gemeinde21, Beteiligung</a:t>
              </a:r>
              <a:endParaRPr lang="de-DE" sz="2400" b="1" dirty="0"/>
            </a:p>
          </p:txBody>
        </p:sp>
      </p:grpSp>
      <p:sp>
        <p:nvSpPr>
          <p:cNvPr id="11" name="Titel 1"/>
          <p:cNvSpPr txBox="1">
            <a:spLocks/>
          </p:cNvSpPr>
          <p:nvPr/>
        </p:nvSpPr>
        <p:spPr>
          <a:xfrm>
            <a:off x="3892491" y="2132592"/>
            <a:ext cx="8196045" cy="3471254"/>
          </a:xfrm>
          <a:prstGeom prst="rect">
            <a:avLst/>
          </a:prstGeom>
          <a:ln w="19050">
            <a:solidFill>
              <a:srgbClr val="84979D"/>
            </a:solidFill>
          </a:ln>
        </p:spPr>
        <p:txBody>
          <a:bodyPr vert="horz" lIns="180000" tIns="45720" rIns="180000" bIns="262800" rtlCol="0" anchor="b">
            <a:normAutofit/>
          </a:bodyPr>
          <a:lstStyle>
            <a:defPPr>
              <a:defRPr lang="de-DE"/>
            </a:defPPr>
            <a:lvl1pPr>
              <a:lnSpc>
                <a:spcPct val="90000"/>
              </a:lnSpc>
              <a:spcBef>
                <a:spcPct val="0"/>
              </a:spcBef>
              <a:buNone/>
              <a:defRPr sz="2000">
                <a:latin typeface="+mj-lt"/>
                <a:ea typeface="+mj-ea"/>
                <a:cs typeface="+mj-cs"/>
              </a:defRPr>
            </a:lvl1pPr>
          </a:lstStyle>
          <a:p>
            <a:endParaRPr lang="de-DE" dirty="0"/>
          </a:p>
        </p:txBody>
      </p:sp>
      <p:sp>
        <p:nvSpPr>
          <p:cNvPr id="12" name="Textfeld 11"/>
          <p:cNvSpPr txBox="1"/>
          <p:nvPr/>
        </p:nvSpPr>
        <p:spPr>
          <a:xfrm>
            <a:off x="4064356" y="2348975"/>
            <a:ext cx="7684533" cy="2964914"/>
          </a:xfrm>
          <a:prstGeom prst="rect">
            <a:avLst/>
          </a:prstGeom>
          <a:noFill/>
        </p:spPr>
        <p:txBody>
          <a:bodyPr wrap="square" rtlCol="0">
            <a:spAutoFit/>
          </a:bodyPr>
          <a:lstStyle/>
          <a:p>
            <a:pPr marL="342900" indent="-342900">
              <a:lnSpc>
                <a:spcPts val="3200"/>
              </a:lnSpc>
              <a:buFont typeface="Arial" panose="020B0604020202020204" pitchFamily="34" charset="0"/>
              <a:buChar char="•"/>
            </a:pPr>
            <a:r>
              <a:rPr lang="de-AT" dirty="0"/>
              <a:t>Leitbilderstellung</a:t>
            </a:r>
          </a:p>
          <a:p>
            <a:pPr marL="342900" indent="-342900">
              <a:lnSpc>
                <a:spcPts val="3200"/>
              </a:lnSpc>
              <a:buFont typeface="Arial" panose="020B0604020202020204" pitchFamily="34" charset="0"/>
              <a:buChar char="•"/>
            </a:pPr>
            <a:r>
              <a:rPr lang="de-AT" sz="2400" b="1" dirty="0"/>
              <a:t>Prozessbegleitung</a:t>
            </a:r>
          </a:p>
          <a:p>
            <a:pPr marL="342900" indent="-342900">
              <a:lnSpc>
                <a:spcPts val="3200"/>
              </a:lnSpc>
              <a:buFont typeface="Arial" panose="020B0604020202020204" pitchFamily="34" charset="0"/>
              <a:buChar char="•"/>
            </a:pPr>
            <a:r>
              <a:rPr lang="de-AT" sz="2400" b="1" dirty="0" smtClean="0"/>
              <a:t>Moderation</a:t>
            </a:r>
          </a:p>
          <a:p>
            <a:pPr marL="342900" indent="-342900">
              <a:lnSpc>
                <a:spcPts val="3200"/>
              </a:lnSpc>
              <a:buFont typeface="Arial" panose="020B0604020202020204" pitchFamily="34" charset="0"/>
              <a:buChar char="•"/>
            </a:pPr>
            <a:r>
              <a:rPr lang="de-AT" sz="2400" b="1" dirty="0"/>
              <a:t>Koordination und Information</a:t>
            </a:r>
          </a:p>
          <a:p>
            <a:pPr marL="342900" indent="-342900">
              <a:lnSpc>
                <a:spcPts val="3200"/>
              </a:lnSpc>
              <a:buFont typeface="Arial" panose="020B0604020202020204" pitchFamily="34" charset="0"/>
              <a:buChar char="•"/>
            </a:pPr>
            <a:r>
              <a:rPr lang="de-AT" sz="2400" b="1" dirty="0" smtClean="0"/>
              <a:t>Öffentlichkeitsarbeit</a:t>
            </a:r>
          </a:p>
          <a:p>
            <a:pPr marL="342900" indent="-342900">
              <a:lnSpc>
                <a:spcPts val="3200"/>
              </a:lnSpc>
              <a:buFont typeface="Arial" panose="020B0604020202020204" pitchFamily="34" charset="0"/>
              <a:buChar char="•"/>
            </a:pPr>
            <a:r>
              <a:rPr lang="de-AT" dirty="0" smtClean="0"/>
              <a:t>Projektentwicklung </a:t>
            </a:r>
            <a:r>
              <a:rPr lang="de-AT" dirty="0"/>
              <a:t>und </a:t>
            </a:r>
            <a:r>
              <a:rPr lang="de-AT" dirty="0" smtClean="0"/>
              <a:t>–</a:t>
            </a:r>
            <a:r>
              <a:rPr lang="de-AT" dirty="0" err="1" smtClean="0"/>
              <a:t>management</a:t>
            </a:r>
            <a:endParaRPr lang="de-AT" dirty="0" smtClean="0"/>
          </a:p>
          <a:p>
            <a:pPr marL="342900" indent="-342900">
              <a:lnSpc>
                <a:spcPts val="3200"/>
              </a:lnSpc>
              <a:buFont typeface="Arial" panose="020B0604020202020204" pitchFamily="34" charset="0"/>
              <a:buChar char="•"/>
            </a:pPr>
            <a:r>
              <a:rPr lang="de-AT" dirty="0" smtClean="0"/>
              <a:t>Förderberatung </a:t>
            </a:r>
            <a:r>
              <a:rPr lang="de-AT" dirty="0"/>
              <a:t>und </a:t>
            </a:r>
            <a:r>
              <a:rPr lang="de-AT" dirty="0" smtClean="0"/>
              <a:t>–</a:t>
            </a:r>
            <a:r>
              <a:rPr lang="de-AT" dirty="0" err="1" smtClean="0"/>
              <a:t>einreichung</a:t>
            </a:r>
            <a:endParaRPr lang="de-AT" dirty="0" smtClean="0"/>
          </a:p>
        </p:txBody>
      </p:sp>
      <p:pic>
        <p:nvPicPr>
          <p:cNvPr id="6" name="Grafik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2886499"/>
            <a:ext cx="4064355" cy="3044106"/>
          </a:xfrm>
          <a:prstGeom prst="rect">
            <a:avLst/>
          </a:prstGeom>
        </p:spPr>
      </p:pic>
    </p:spTree>
    <p:extLst>
      <p:ext uri="{BB962C8B-B14F-4D97-AF65-F5344CB8AC3E}">
        <p14:creationId xmlns:p14="http://schemas.microsoft.com/office/powerpoint/2010/main" val="17867285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908046"/>
            <a:ext cx="6131293" cy="4087529"/>
          </a:xfrm>
          <a:prstGeom prst="rect">
            <a:avLst/>
          </a:prstGeom>
        </p:spPr>
      </p:pic>
      <p:grpSp>
        <p:nvGrpSpPr>
          <p:cNvPr id="7" name="Gruppieren 6"/>
          <p:cNvGrpSpPr/>
          <p:nvPr/>
        </p:nvGrpSpPr>
        <p:grpSpPr>
          <a:xfrm>
            <a:off x="3732500" y="268449"/>
            <a:ext cx="7709483" cy="2031325"/>
            <a:chOff x="4194495" y="979725"/>
            <a:chExt cx="7709483" cy="2031325"/>
          </a:xfrm>
        </p:grpSpPr>
        <p:sp>
          <p:nvSpPr>
            <p:cNvPr id="8" name="Textfeld 7"/>
            <p:cNvSpPr txBox="1"/>
            <p:nvPr/>
          </p:nvSpPr>
          <p:spPr>
            <a:xfrm>
              <a:off x="4194495" y="979725"/>
              <a:ext cx="7709483" cy="2031325"/>
            </a:xfrm>
            <a:prstGeom prst="rect">
              <a:avLst/>
            </a:prstGeom>
            <a:noFill/>
            <a:ln w="28575">
              <a:solidFill>
                <a:srgbClr val="84979D"/>
              </a:solidFill>
            </a:ln>
          </p:spPr>
          <p:txBody>
            <a:bodyPr wrap="square" rIns="450000" rtlCol="0">
              <a:spAutoFit/>
            </a:bodyPr>
            <a:lstStyle/>
            <a:p>
              <a:endParaRPr lang="de-AT" dirty="0" smtClean="0"/>
            </a:p>
            <a:p>
              <a:pPr algn="r"/>
              <a:endParaRPr lang="de-DE" i="1" dirty="0" smtClean="0"/>
            </a:p>
            <a:p>
              <a:pPr algn="r"/>
              <a:endParaRPr lang="de-DE" i="1" dirty="0"/>
            </a:p>
            <a:p>
              <a:pPr algn="r"/>
              <a:endParaRPr lang="de-DE" i="1" dirty="0" smtClean="0"/>
            </a:p>
            <a:p>
              <a:pPr algn="r"/>
              <a:endParaRPr lang="de-DE" i="1" dirty="0"/>
            </a:p>
            <a:p>
              <a:pPr algn="r"/>
              <a:endParaRPr lang="de-DE" i="1" dirty="0" smtClean="0"/>
            </a:p>
            <a:p>
              <a:pPr algn="r"/>
              <a:endParaRPr lang="de-DE" i="1" dirty="0"/>
            </a:p>
          </p:txBody>
        </p:sp>
        <p:sp>
          <p:nvSpPr>
            <p:cNvPr id="9" name="Textfeld 8"/>
            <p:cNvSpPr txBox="1"/>
            <p:nvPr/>
          </p:nvSpPr>
          <p:spPr>
            <a:xfrm>
              <a:off x="4473728" y="1468304"/>
              <a:ext cx="7151015" cy="692497"/>
            </a:xfrm>
            <a:prstGeom prst="rect">
              <a:avLst/>
            </a:prstGeom>
            <a:noFill/>
          </p:spPr>
          <p:txBody>
            <a:bodyPr wrap="square" rtlCol="0">
              <a:spAutoFit/>
            </a:bodyPr>
            <a:lstStyle/>
            <a:p>
              <a:pPr algn="ctr"/>
              <a:r>
                <a:rPr lang="de-AT" sz="3900" b="1" dirty="0" smtClean="0"/>
                <a:t>Projekte und Prozesse</a:t>
              </a:r>
              <a:endParaRPr lang="de-DE" sz="2400" b="1" dirty="0"/>
            </a:p>
          </p:txBody>
        </p:sp>
      </p:grpSp>
      <p:sp>
        <p:nvSpPr>
          <p:cNvPr id="11" name="Titel 1"/>
          <p:cNvSpPr txBox="1">
            <a:spLocks/>
          </p:cNvSpPr>
          <p:nvPr/>
        </p:nvSpPr>
        <p:spPr>
          <a:xfrm>
            <a:off x="3892491" y="2132592"/>
            <a:ext cx="8196045" cy="3471254"/>
          </a:xfrm>
          <a:prstGeom prst="rect">
            <a:avLst/>
          </a:prstGeom>
          <a:ln w="19050">
            <a:solidFill>
              <a:srgbClr val="84979D"/>
            </a:solidFill>
          </a:ln>
        </p:spPr>
        <p:txBody>
          <a:bodyPr vert="horz" lIns="180000" tIns="45720" rIns="180000" bIns="262800" rtlCol="0" anchor="b">
            <a:normAutofit/>
          </a:bodyPr>
          <a:lstStyle>
            <a:defPPr>
              <a:defRPr lang="de-DE"/>
            </a:defPPr>
            <a:lvl1pPr>
              <a:lnSpc>
                <a:spcPct val="90000"/>
              </a:lnSpc>
              <a:spcBef>
                <a:spcPct val="0"/>
              </a:spcBef>
              <a:buNone/>
              <a:defRPr sz="2000">
                <a:latin typeface="+mj-lt"/>
                <a:ea typeface="+mj-ea"/>
                <a:cs typeface="+mj-cs"/>
              </a:defRPr>
            </a:lvl1pPr>
          </a:lstStyle>
          <a:p>
            <a:endParaRPr lang="de-DE" dirty="0"/>
          </a:p>
        </p:txBody>
      </p:sp>
      <p:sp>
        <p:nvSpPr>
          <p:cNvPr id="15" name="Textfeld 14"/>
          <p:cNvSpPr txBox="1"/>
          <p:nvPr/>
        </p:nvSpPr>
        <p:spPr>
          <a:xfrm>
            <a:off x="4148246" y="2508210"/>
            <a:ext cx="7684533" cy="2862322"/>
          </a:xfrm>
          <a:prstGeom prst="rect">
            <a:avLst/>
          </a:prstGeom>
          <a:noFill/>
        </p:spPr>
        <p:txBody>
          <a:bodyPr wrap="square" rtlCol="0">
            <a:spAutoFit/>
          </a:bodyPr>
          <a:lstStyle/>
          <a:p>
            <a:r>
              <a:rPr lang="de-DE" b="1" dirty="0"/>
              <a:t>Traismauer - Aufbau eines </a:t>
            </a:r>
            <a:r>
              <a:rPr lang="de-DE" b="1" dirty="0" smtClean="0"/>
              <a:t>Jugendzentrums</a:t>
            </a:r>
          </a:p>
          <a:p>
            <a:r>
              <a:rPr lang="de-DE" dirty="0" smtClean="0"/>
              <a:t>Christoph </a:t>
            </a:r>
            <a:r>
              <a:rPr lang="de-DE" dirty="0"/>
              <a:t>Grünstäudl, Stadtrat für Jugend und Stadtentwicklung in Traismauer</a:t>
            </a:r>
            <a:br>
              <a:rPr lang="de-DE" dirty="0"/>
            </a:br>
            <a:r>
              <a:rPr lang="de-DE" dirty="0"/>
              <a:t/>
            </a:r>
            <a:br>
              <a:rPr lang="de-DE" dirty="0"/>
            </a:br>
            <a:r>
              <a:rPr lang="de-DE" b="1" dirty="0" err="1"/>
              <a:t>Ternitz</a:t>
            </a:r>
            <a:r>
              <a:rPr lang="de-DE" b="1" dirty="0"/>
              <a:t> - Von der familienfreundlichen Gemeinde zur Stadterneuerung</a:t>
            </a:r>
            <a:r>
              <a:rPr lang="de-DE" dirty="0"/>
              <a:t/>
            </a:r>
            <a:br>
              <a:rPr lang="de-DE" dirty="0"/>
            </a:br>
            <a:r>
              <a:rPr lang="de-DE" dirty="0"/>
              <a:t>Erik Hofer, Jugendgemeinderat und Stadterneuerungsbeauftragter der Gemeinde </a:t>
            </a:r>
            <a:r>
              <a:rPr lang="de-DE" dirty="0" err="1" smtClean="0"/>
              <a:t>Ternitz</a:t>
            </a:r>
            <a:endParaRPr lang="de-DE" dirty="0" smtClean="0"/>
          </a:p>
          <a:p>
            <a:endParaRPr lang="de-DE" dirty="0"/>
          </a:p>
          <a:p>
            <a:r>
              <a:rPr lang="de-DE" b="1" dirty="0"/>
              <a:t>Korneuburg – Masterplan für Bürgerinnen- und Bürgerbeteiligung</a:t>
            </a:r>
            <a:r>
              <a:rPr lang="de-DE" dirty="0"/>
              <a:t/>
            </a:r>
            <a:br>
              <a:rPr lang="de-DE" dirty="0"/>
            </a:br>
            <a:r>
              <a:rPr lang="de-DE" dirty="0"/>
              <a:t>Klaus Michal, Gemeinderat für Bürgerinnen- und Bürgerbeteiligung in </a:t>
            </a:r>
            <a:r>
              <a:rPr lang="de-DE" dirty="0" smtClean="0"/>
              <a:t>Korneuburg</a:t>
            </a:r>
            <a:endParaRPr lang="de-DE" dirty="0"/>
          </a:p>
        </p:txBody>
      </p:sp>
    </p:spTree>
    <p:extLst>
      <p:ext uri="{BB962C8B-B14F-4D97-AF65-F5344CB8AC3E}">
        <p14:creationId xmlns:p14="http://schemas.microsoft.com/office/powerpoint/2010/main" val="35022646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908046"/>
            <a:ext cx="6131293" cy="4087529"/>
          </a:xfrm>
          <a:prstGeom prst="rect">
            <a:avLst/>
          </a:prstGeom>
        </p:spPr>
      </p:pic>
      <p:grpSp>
        <p:nvGrpSpPr>
          <p:cNvPr id="7" name="Gruppieren 6"/>
          <p:cNvGrpSpPr/>
          <p:nvPr/>
        </p:nvGrpSpPr>
        <p:grpSpPr>
          <a:xfrm>
            <a:off x="3732500" y="268449"/>
            <a:ext cx="7709483" cy="2031325"/>
            <a:chOff x="4194495" y="979725"/>
            <a:chExt cx="7709483" cy="2031325"/>
          </a:xfrm>
        </p:grpSpPr>
        <p:sp>
          <p:nvSpPr>
            <p:cNvPr id="8" name="Textfeld 7"/>
            <p:cNvSpPr txBox="1"/>
            <p:nvPr/>
          </p:nvSpPr>
          <p:spPr>
            <a:xfrm>
              <a:off x="4194495" y="979725"/>
              <a:ext cx="7709483" cy="2031325"/>
            </a:xfrm>
            <a:prstGeom prst="rect">
              <a:avLst/>
            </a:prstGeom>
            <a:noFill/>
            <a:ln w="28575">
              <a:solidFill>
                <a:srgbClr val="84979D"/>
              </a:solidFill>
            </a:ln>
          </p:spPr>
          <p:txBody>
            <a:bodyPr wrap="square" rIns="450000" rtlCol="0">
              <a:spAutoFit/>
            </a:bodyPr>
            <a:lstStyle/>
            <a:p>
              <a:endParaRPr lang="de-AT" dirty="0" smtClean="0"/>
            </a:p>
            <a:p>
              <a:pPr algn="r"/>
              <a:endParaRPr lang="de-DE" i="1" dirty="0" smtClean="0"/>
            </a:p>
            <a:p>
              <a:pPr algn="r"/>
              <a:endParaRPr lang="de-DE" i="1" dirty="0"/>
            </a:p>
            <a:p>
              <a:pPr algn="r"/>
              <a:endParaRPr lang="de-DE" i="1" dirty="0" smtClean="0"/>
            </a:p>
            <a:p>
              <a:pPr algn="r"/>
              <a:endParaRPr lang="de-DE" i="1" dirty="0"/>
            </a:p>
            <a:p>
              <a:pPr algn="r"/>
              <a:endParaRPr lang="de-DE" i="1" dirty="0" smtClean="0"/>
            </a:p>
            <a:p>
              <a:pPr algn="r"/>
              <a:endParaRPr lang="de-DE" i="1" dirty="0"/>
            </a:p>
          </p:txBody>
        </p:sp>
        <p:sp>
          <p:nvSpPr>
            <p:cNvPr id="9" name="Textfeld 8"/>
            <p:cNvSpPr txBox="1"/>
            <p:nvPr/>
          </p:nvSpPr>
          <p:spPr>
            <a:xfrm>
              <a:off x="4473728" y="1468304"/>
              <a:ext cx="7151015" cy="692497"/>
            </a:xfrm>
            <a:prstGeom prst="rect">
              <a:avLst/>
            </a:prstGeom>
            <a:noFill/>
          </p:spPr>
          <p:txBody>
            <a:bodyPr wrap="square" rtlCol="0">
              <a:spAutoFit/>
            </a:bodyPr>
            <a:lstStyle/>
            <a:p>
              <a:pPr algn="ctr"/>
              <a:r>
                <a:rPr lang="de-AT" sz="3900" b="1" dirty="0" smtClean="0"/>
                <a:t>Projekte und Prozesse</a:t>
              </a:r>
              <a:endParaRPr lang="de-DE" sz="2400" b="1" dirty="0"/>
            </a:p>
          </p:txBody>
        </p:sp>
      </p:grpSp>
      <p:sp>
        <p:nvSpPr>
          <p:cNvPr id="11" name="Titel 1"/>
          <p:cNvSpPr txBox="1">
            <a:spLocks/>
          </p:cNvSpPr>
          <p:nvPr/>
        </p:nvSpPr>
        <p:spPr>
          <a:xfrm>
            <a:off x="3892491" y="2132592"/>
            <a:ext cx="8196045" cy="3471254"/>
          </a:xfrm>
          <a:prstGeom prst="rect">
            <a:avLst/>
          </a:prstGeom>
          <a:ln w="19050">
            <a:solidFill>
              <a:srgbClr val="84979D"/>
            </a:solidFill>
          </a:ln>
        </p:spPr>
        <p:txBody>
          <a:bodyPr vert="horz" lIns="180000" tIns="45720" rIns="180000" bIns="262800" rtlCol="0" anchor="b">
            <a:normAutofit/>
          </a:bodyPr>
          <a:lstStyle>
            <a:defPPr>
              <a:defRPr lang="de-DE"/>
            </a:defPPr>
            <a:lvl1pPr>
              <a:lnSpc>
                <a:spcPct val="90000"/>
              </a:lnSpc>
              <a:spcBef>
                <a:spcPct val="0"/>
              </a:spcBef>
              <a:buNone/>
              <a:defRPr sz="2000">
                <a:latin typeface="+mj-lt"/>
                <a:ea typeface="+mj-ea"/>
                <a:cs typeface="+mj-cs"/>
              </a:defRPr>
            </a:lvl1pPr>
          </a:lstStyle>
          <a:p>
            <a:endParaRPr lang="de-DE" dirty="0"/>
          </a:p>
        </p:txBody>
      </p:sp>
      <p:sp>
        <p:nvSpPr>
          <p:cNvPr id="15" name="Textfeld 14"/>
          <p:cNvSpPr txBox="1"/>
          <p:nvPr/>
        </p:nvSpPr>
        <p:spPr>
          <a:xfrm>
            <a:off x="4148246" y="2788353"/>
            <a:ext cx="7684533" cy="1477328"/>
          </a:xfrm>
          <a:prstGeom prst="rect">
            <a:avLst/>
          </a:prstGeom>
          <a:noFill/>
        </p:spPr>
        <p:txBody>
          <a:bodyPr wrap="square" rtlCol="0">
            <a:spAutoFit/>
          </a:bodyPr>
          <a:lstStyle/>
          <a:p>
            <a:r>
              <a:rPr lang="de-DE" b="1" dirty="0" smtClean="0"/>
              <a:t>Tulln </a:t>
            </a:r>
            <a:r>
              <a:rPr lang="de-DE" b="1" dirty="0"/>
              <a:t>– Gestaltung für Bürgerinnen und Bürger – Stadt des Miteinander</a:t>
            </a:r>
            <a:r>
              <a:rPr lang="de-DE" dirty="0"/>
              <a:t/>
            </a:r>
            <a:br>
              <a:rPr lang="de-DE" dirty="0"/>
            </a:br>
            <a:r>
              <a:rPr lang="de-DE" dirty="0"/>
              <a:t>Peter Eisenschenk, Bürgermeister </a:t>
            </a:r>
            <a:r>
              <a:rPr lang="de-DE" dirty="0" smtClean="0"/>
              <a:t>Tulln</a:t>
            </a:r>
          </a:p>
          <a:p>
            <a:endParaRPr lang="de-DE" dirty="0"/>
          </a:p>
          <a:p>
            <a:r>
              <a:rPr lang="de-DE" b="1" dirty="0"/>
              <a:t>SAM - Infos aus der SAM-Werkstatt</a:t>
            </a:r>
            <a:r>
              <a:rPr lang="de-DE" dirty="0"/>
              <a:t/>
            </a:r>
            <a:br>
              <a:rPr lang="de-DE" dirty="0"/>
            </a:br>
            <a:r>
              <a:rPr lang="de-DE" dirty="0"/>
              <a:t>Markus Brandstetter, Vizebürgermeister Amstetten </a:t>
            </a:r>
            <a:endParaRPr lang="de-DE" sz="2000" dirty="0" smtClean="0"/>
          </a:p>
        </p:txBody>
      </p:sp>
    </p:spTree>
    <p:extLst>
      <p:ext uri="{BB962C8B-B14F-4D97-AF65-F5344CB8AC3E}">
        <p14:creationId xmlns:p14="http://schemas.microsoft.com/office/powerpoint/2010/main" val="36157462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3034974" y="3051425"/>
            <a:ext cx="5235724" cy="3120212"/>
          </a:xfrm>
          <a:prstGeom prst="rect">
            <a:avLst/>
          </a:prstGeom>
          <a:noFill/>
          <a:ln w="28575">
            <a:solidFill>
              <a:srgbClr val="73941A"/>
            </a:solidFill>
          </a:ln>
        </p:spPr>
        <p:txBody>
          <a:bodyPr wrap="square" lIns="288000" rIns="396000" bIns="4680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0850" marR="0" lvl="0" defTabSz="914400" rtl="0" eaLnBrk="1" fontAlgn="auto" latinLnBrk="0" hangingPunct="1">
              <a:lnSpc>
                <a:spcPct val="100000"/>
              </a:lnSpc>
              <a:spcBef>
                <a:spcPts val="0"/>
              </a:spcBef>
              <a:spcAft>
                <a:spcPts val="0"/>
              </a:spcAft>
              <a:buClrTx/>
              <a:buSzTx/>
              <a:buFontTx/>
              <a:buNone/>
              <a:tabLst>
                <a:tab pos="5832475" algn="l"/>
              </a:tabLst>
              <a:defRPr/>
            </a:pPr>
            <a:r>
              <a:rPr lang="de-AT" sz="3200" dirty="0" smtClean="0">
                <a:solidFill>
                  <a:prstClr val="black"/>
                </a:solidFill>
                <a:latin typeface="Calibri" panose="020F0502020204030204"/>
              </a:rPr>
              <a:t>STERN 3.0 </a:t>
            </a:r>
            <a:r>
              <a:rPr lang="de-AT" sz="3200" dirty="0" err="1" smtClean="0">
                <a:solidFill>
                  <a:prstClr val="black"/>
                </a:solidFill>
                <a:latin typeface="Calibri" panose="020F0502020204030204"/>
              </a:rPr>
              <a:t>Traismauer</a:t>
            </a:r>
            <a:endParaRPr kumimoji="0" lang="de-AT" sz="32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tab pos="5832475" algn="l"/>
              </a:tabLst>
              <a:defRPr/>
            </a:pPr>
            <a:endParaRPr kumimoji="0" lang="de-AT"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742950" marR="0" lvl="1" indent="-285750" defTabSz="914400" rtl="0" eaLnBrk="1" fontAlgn="auto" latinLnBrk="0" hangingPunct="1">
              <a:lnSpc>
                <a:spcPct val="115000"/>
              </a:lnSpc>
              <a:spcBef>
                <a:spcPts val="0"/>
              </a:spcBef>
              <a:spcAft>
                <a:spcPts val="0"/>
              </a:spcAft>
              <a:buClrTx/>
              <a:buSzTx/>
              <a:buFont typeface="Wingdings"/>
              <a:buChar char=""/>
              <a:tabLst>
                <a:tab pos="5832475" algn="l"/>
              </a:tabLst>
              <a:defRPr/>
            </a:pPr>
            <a:endParaRPr kumimoji="0" lang="de-AT" sz="2000" b="0" i="0" u="none" strike="noStrike" kern="1200" cap="none" spc="0" normalizeH="0" baseline="0" noProof="0" dirty="0" smtClean="0">
              <a:ln>
                <a:noFill/>
              </a:ln>
              <a:solidFill>
                <a:prstClr val="black"/>
              </a:solidFill>
              <a:effectLst/>
              <a:uLnTx/>
              <a:uFillTx/>
              <a:latin typeface="Calibri" panose="020F0502020204030204"/>
              <a:ea typeface="Calibri"/>
              <a:cs typeface="Times New Roman"/>
            </a:endParaRPr>
          </a:p>
          <a:p>
            <a:pPr marL="742950" marR="0" lvl="1" indent="-285750" defTabSz="914400" rtl="0" eaLnBrk="1" fontAlgn="auto" latinLnBrk="0" hangingPunct="1">
              <a:lnSpc>
                <a:spcPct val="115000"/>
              </a:lnSpc>
              <a:spcBef>
                <a:spcPts val="0"/>
              </a:spcBef>
              <a:spcAft>
                <a:spcPts val="0"/>
              </a:spcAft>
              <a:buClrTx/>
              <a:buSzTx/>
              <a:buFont typeface="Wingdings"/>
              <a:buChar char=""/>
              <a:tabLst>
                <a:tab pos="5832475" algn="l"/>
              </a:tabLst>
              <a:defRPr/>
            </a:pPr>
            <a:r>
              <a:rPr lang="de-AT" sz="2000" dirty="0" smtClean="0">
                <a:solidFill>
                  <a:prstClr val="black"/>
                </a:solidFill>
                <a:latin typeface="Calibri" panose="020F0502020204030204"/>
                <a:ea typeface="Calibri"/>
                <a:cs typeface="Times New Roman"/>
              </a:rPr>
              <a:t>Bürgerbefragung ergab Bedarf an Freizeitmöglichkeiten </a:t>
            </a:r>
          </a:p>
          <a:p>
            <a:pPr marL="742950" marR="0" lvl="1" indent="-285750" defTabSz="914400" rtl="0" eaLnBrk="1" fontAlgn="auto" latinLnBrk="0" hangingPunct="1">
              <a:lnSpc>
                <a:spcPct val="115000"/>
              </a:lnSpc>
              <a:spcBef>
                <a:spcPts val="0"/>
              </a:spcBef>
              <a:spcAft>
                <a:spcPts val="0"/>
              </a:spcAft>
              <a:buClrTx/>
              <a:buSzTx/>
              <a:buFont typeface="Wingdings"/>
              <a:buChar char=""/>
              <a:tabLst>
                <a:tab pos="5832475" algn="l"/>
              </a:tabLst>
              <a:defRPr/>
            </a:pPr>
            <a:r>
              <a:rPr lang="de-AT" sz="2000" dirty="0" smtClean="0">
                <a:solidFill>
                  <a:prstClr val="black"/>
                </a:solidFill>
                <a:latin typeface="Calibri" panose="020F0502020204030204"/>
                <a:ea typeface="Calibri"/>
                <a:cs typeface="Times New Roman"/>
              </a:rPr>
              <a:t>Arbeitskreis mit Jugendlichen</a:t>
            </a:r>
            <a:br>
              <a:rPr lang="de-AT" sz="2000" dirty="0" smtClean="0">
                <a:solidFill>
                  <a:prstClr val="black"/>
                </a:solidFill>
                <a:latin typeface="Calibri" panose="020F0502020204030204"/>
                <a:ea typeface="Calibri"/>
                <a:cs typeface="Times New Roman"/>
              </a:rPr>
            </a:br>
            <a:r>
              <a:rPr lang="de-AT" sz="2000" dirty="0" smtClean="0">
                <a:solidFill>
                  <a:prstClr val="black"/>
                </a:solidFill>
                <a:latin typeface="Calibri" panose="020F0502020204030204"/>
                <a:ea typeface="Calibri"/>
                <a:cs typeface="Times New Roman"/>
              </a:rPr>
              <a:t>wurde gebildet</a:t>
            </a:r>
          </a:p>
          <a:p>
            <a:pPr marL="742950" marR="0" lvl="1" indent="-285750" defTabSz="914400" rtl="0" eaLnBrk="1" fontAlgn="auto" latinLnBrk="0" hangingPunct="1">
              <a:lnSpc>
                <a:spcPct val="115000"/>
              </a:lnSpc>
              <a:spcBef>
                <a:spcPts val="0"/>
              </a:spcBef>
              <a:spcAft>
                <a:spcPts val="0"/>
              </a:spcAft>
              <a:buClrTx/>
              <a:buSzTx/>
              <a:tabLst>
                <a:tab pos="5832475" algn="l"/>
              </a:tabLst>
              <a:defRPr/>
            </a:pPr>
            <a:endParaRPr lang="de-AT" sz="2000" dirty="0" smtClean="0">
              <a:solidFill>
                <a:prstClr val="black"/>
              </a:solidFill>
              <a:latin typeface="Calibri" panose="020F0502020204030204"/>
              <a:ea typeface="Calibri"/>
              <a:cs typeface="Times New Roman"/>
            </a:endParaRPr>
          </a:p>
          <a:p>
            <a:pPr marL="742950" marR="0" lvl="1" indent="-285750" defTabSz="914400" rtl="0" eaLnBrk="1" fontAlgn="auto" latinLnBrk="0" hangingPunct="1">
              <a:lnSpc>
                <a:spcPct val="115000"/>
              </a:lnSpc>
              <a:spcBef>
                <a:spcPts val="0"/>
              </a:spcBef>
              <a:spcAft>
                <a:spcPts val="0"/>
              </a:spcAft>
              <a:buClrTx/>
              <a:buSzTx/>
              <a:buFont typeface="Wingdings"/>
              <a:buChar char=""/>
              <a:tabLst>
                <a:tab pos="5832475" algn="l"/>
              </a:tabLst>
              <a:defRPr/>
            </a:pPr>
            <a:endParaRPr lang="de-AT" sz="2000" dirty="0" smtClean="0">
              <a:solidFill>
                <a:prstClr val="black"/>
              </a:solidFill>
              <a:latin typeface="Calibri" panose="020F0502020204030204"/>
              <a:ea typeface="Calibri"/>
              <a:cs typeface="Times New Roman"/>
            </a:endParaRPr>
          </a:p>
          <a:p>
            <a:pPr marL="742950" marR="0" lvl="1" indent="-285750" defTabSz="914400" rtl="0" eaLnBrk="1" fontAlgn="auto" latinLnBrk="0" hangingPunct="1">
              <a:lnSpc>
                <a:spcPct val="115000"/>
              </a:lnSpc>
              <a:spcBef>
                <a:spcPts val="0"/>
              </a:spcBef>
              <a:spcAft>
                <a:spcPts val="0"/>
              </a:spcAft>
              <a:buClrTx/>
              <a:buSzTx/>
              <a:buFont typeface="Wingdings"/>
              <a:buChar char=""/>
              <a:tabLst>
                <a:tab pos="5832475" algn="l"/>
              </a:tabLst>
              <a:defRPr/>
            </a:pPr>
            <a:endParaRPr lang="de-AT" sz="2000" dirty="0" smtClean="0">
              <a:solidFill>
                <a:prstClr val="black"/>
              </a:solidFill>
              <a:latin typeface="Calibri" panose="020F0502020204030204"/>
              <a:ea typeface="Calibri"/>
              <a:cs typeface="Times New Roman"/>
            </a:endParaRPr>
          </a:p>
          <a:p>
            <a:pPr marL="742950" marR="0" lvl="1" indent="-285750" defTabSz="914400" rtl="0" eaLnBrk="1" fontAlgn="auto" latinLnBrk="0" hangingPunct="1">
              <a:lnSpc>
                <a:spcPct val="115000"/>
              </a:lnSpc>
              <a:spcBef>
                <a:spcPts val="0"/>
              </a:spcBef>
              <a:spcAft>
                <a:spcPts val="0"/>
              </a:spcAft>
              <a:buClrTx/>
              <a:buSzTx/>
              <a:buFont typeface="Wingdings"/>
              <a:buChar char=""/>
              <a:tabLst>
                <a:tab pos="5832475" algn="l"/>
              </a:tabLst>
              <a:defRPr/>
            </a:pPr>
            <a:endParaRPr kumimoji="0" lang="de-AT" sz="2000" b="0" i="0" u="none" strike="noStrike" kern="1200" cap="none" spc="0" normalizeH="0" baseline="0" noProof="0" dirty="0" smtClean="0">
              <a:ln>
                <a:noFill/>
              </a:ln>
              <a:solidFill>
                <a:prstClr val="black"/>
              </a:solidFill>
              <a:effectLst/>
              <a:uLnTx/>
              <a:uFillTx/>
              <a:latin typeface="Calibri" panose="020F0502020204030204"/>
              <a:ea typeface="Calibri"/>
              <a:cs typeface="Times New Roman"/>
            </a:endParaRPr>
          </a:p>
          <a:p>
            <a:pPr marL="457200" marR="0" lvl="1" indent="0" algn="l" defTabSz="914400" rtl="0" eaLnBrk="1" fontAlgn="auto" latinLnBrk="0" hangingPunct="1">
              <a:lnSpc>
                <a:spcPct val="115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black"/>
              </a:solidFill>
              <a:effectLst/>
              <a:uLnTx/>
              <a:uFillTx/>
              <a:latin typeface="Calibri" panose="020F0502020204030204"/>
              <a:ea typeface="+mn-ea"/>
              <a:cs typeface="Times New Roman"/>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Grafik 4" descr="F:\Users\Jilka\Documents\Lieselotte\DOERN\Zöbing\Stolz auf unser Dorf 2019_Gemeinschaftsobstgarten Zöbing_ 4 .JPG"/>
          <p:cNvPicPr/>
          <p:nvPr/>
        </p:nvPicPr>
        <p:blipFill>
          <a:blip r:embed="rId3" cstate="screen">
            <a:extLst>
              <a:ext uri="{28A0092B-C50C-407E-A947-70E740481C1C}">
                <a14:useLocalDpi xmlns:a14="http://schemas.microsoft.com/office/drawing/2010/main"/>
              </a:ext>
            </a:extLst>
          </a:blip>
          <a:stretch>
            <a:fillRect/>
          </a:stretch>
        </p:blipFill>
        <p:spPr bwMode="auto">
          <a:xfrm>
            <a:off x="44607" y="33456"/>
            <a:ext cx="3367666" cy="4650056"/>
          </a:xfrm>
          <a:prstGeom prst="rect">
            <a:avLst/>
          </a:prstGeom>
          <a:noFill/>
          <a:ln>
            <a:solidFill>
              <a:schemeClr val="tx1"/>
            </a:solidFill>
          </a:ln>
        </p:spPr>
      </p:pic>
      <p:pic>
        <p:nvPicPr>
          <p:cNvPr id="2" name="Grafik 1"/>
          <p:cNvPicPr>
            <a:picLocks noChangeAspect="1"/>
          </p:cNvPicPr>
          <p:nvPr/>
        </p:nvPicPr>
        <p:blipFill>
          <a:blip r:embed="rId4" cstate="print"/>
          <a:stretch>
            <a:fillRect/>
          </a:stretch>
        </p:blipFill>
        <p:spPr>
          <a:xfrm>
            <a:off x="165616" y="5638694"/>
            <a:ext cx="2743438" cy="1219306"/>
          </a:xfrm>
          <a:prstGeom prst="rect">
            <a:avLst/>
          </a:prstGeom>
        </p:spPr>
      </p:pic>
      <p:sp>
        <p:nvSpPr>
          <p:cNvPr id="7" name="Textfeld 6"/>
          <p:cNvSpPr txBox="1"/>
          <p:nvPr/>
        </p:nvSpPr>
        <p:spPr>
          <a:xfrm>
            <a:off x="3538192" y="1085886"/>
            <a:ext cx="6813146" cy="2985433"/>
          </a:xfrm>
          <a:prstGeom prst="rect">
            <a:avLst/>
          </a:prstGeom>
          <a:noFill/>
          <a:ln w="28575">
            <a:solidFill>
              <a:srgbClr val="73941A"/>
            </a:solidFill>
          </a:ln>
        </p:spPr>
        <p:txBody>
          <a:bodyPr wrap="square" rIns="450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AT" sz="2600" dirty="0" smtClean="0">
                <a:solidFill>
                  <a:prstClr val="black"/>
                </a:solidFill>
                <a:latin typeface="Calibri" panose="020F0502020204030204"/>
              </a:rPr>
              <a:t>Stadtgemeinde </a:t>
            </a:r>
            <a:r>
              <a:rPr lang="de-AT" sz="2600" dirty="0" err="1" smtClean="0">
                <a:solidFill>
                  <a:prstClr val="black"/>
                </a:solidFill>
                <a:latin typeface="Calibri" panose="020F0502020204030204"/>
              </a:rPr>
              <a:t>Traismauer</a:t>
            </a:r>
            <a:endParaRPr kumimoji="0" lang="de-AT" sz="26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AT" sz="3200" b="1" i="0" u="none" strike="noStrike" kern="1200" cap="none" spc="0" normalizeH="0" baseline="0" noProof="0" dirty="0" smtClean="0">
                <a:ln>
                  <a:noFill/>
                </a:ln>
                <a:solidFill>
                  <a:prstClr val="black"/>
                </a:solidFill>
                <a:effectLst/>
                <a:uLnTx/>
                <a:uFillTx/>
                <a:latin typeface="Calibri" panose="020F0502020204030204"/>
                <a:ea typeface="+mn-ea"/>
                <a:cs typeface="+mn-cs"/>
              </a:rPr>
              <a:t>Jugendtreff</a:t>
            </a:r>
            <a:endParaRPr kumimoji="0" lang="de-AT" sz="3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AT" sz="2000" dirty="0" smtClean="0">
                <a:solidFill>
                  <a:prstClr val="black"/>
                </a:solidFill>
                <a:latin typeface="Calibri" panose="020F0502020204030204"/>
              </a:rPr>
              <a:t> Christoph </a:t>
            </a:r>
            <a:r>
              <a:rPr lang="de-AT" sz="2000" dirty="0" err="1" smtClean="0">
                <a:solidFill>
                  <a:prstClr val="black"/>
                </a:solidFill>
                <a:latin typeface="Calibri" panose="020F0502020204030204"/>
              </a:rPr>
              <a:t>Grünstäudl</a:t>
            </a:r>
            <a:endParaRPr lang="de-AT" sz="2000" dirty="0" smtClean="0">
              <a:solidFill>
                <a:prstClr val="black"/>
              </a:solidFill>
              <a:latin typeface="Calibri" panose="020F0502020204030204"/>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AT" sz="2000" b="0" i="0" u="none" strike="noStrike" kern="1200" cap="none" spc="0" normalizeH="0" baseline="0" noProof="0" dirty="0" smtClean="0">
                <a:ln>
                  <a:noFill/>
                </a:ln>
                <a:solidFill>
                  <a:prstClr val="black"/>
                </a:solidFill>
                <a:effectLst/>
                <a:uLnTx/>
                <a:uFillTx/>
                <a:latin typeface="Calibri" panose="020F0502020204030204"/>
                <a:ea typeface="+mn-ea"/>
                <a:cs typeface="+mn-cs"/>
              </a:rPr>
              <a:t>Stadtrat für</a:t>
            </a:r>
            <a:r>
              <a:rPr kumimoji="0" lang="de-AT" sz="2000" b="0" i="0" u="none" strike="noStrike" kern="1200" cap="none" spc="0" normalizeH="0" noProof="0" dirty="0" smtClean="0">
                <a:ln>
                  <a:noFill/>
                </a:ln>
                <a:solidFill>
                  <a:prstClr val="black"/>
                </a:solidFill>
                <a:effectLst/>
                <a:uLnTx/>
                <a:uFillTx/>
                <a:latin typeface="Calibri" panose="020F0502020204030204"/>
                <a:ea typeface="+mn-ea"/>
                <a:cs typeface="+mn-cs"/>
              </a:rPr>
              <a:t> Jugend und Stadtentwicklung</a:t>
            </a:r>
            <a:endParaRPr kumimoji="0" lang="de-DE"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00200" y="3590693"/>
            <a:ext cx="4591800" cy="3267307"/>
          </a:xfrm>
          <a:prstGeom prst="rect">
            <a:avLst/>
          </a:prstGeom>
          <a:noFill/>
          <a:ln w="9525">
            <a:noFill/>
            <a:miter lim="800000"/>
            <a:headEnd/>
            <a:tailEnd/>
          </a:ln>
          <a:effectLst/>
        </p:spPr>
      </p:pic>
      <p:pic>
        <p:nvPicPr>
          <p:cNvPr id="8" name="Grafik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47285" y="135579"/>
            <a:ext cx="3066522" cy="567393"/>
          </a:xfrm>
          <a:prstGeom prst="rect">
            <a:avLst/>
          </a:prstGeom>
        </p:spPr>
      </p:pic>
    </p:spTree>
    <p:extLst>
      <p:ext uri="{BB962C8B-B14F-4D97-AF65-F5344CB8AC3E}">
        <p14:creationId xmlns:p14="http://schemas.microsoft.com/office/powerpoint/2010/main" val="34071696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2909054" y="1409844"/>
            <a:ext cx="6268481" cy="3307122"/>
          </a:xfrm>
          <a:prstGeom prst="rect">
            <a:avLst/>
          </a:prstGeom>
          <a:noFill/>
          <a:ln w="28575">
            <a:solidFill>
              <a:srgbClr val="73941A"/>
            </a:solidFill>
          </a:ln>
        </p:spPr>
        <p:txBody>
          <a:bodyPr wrap="square" lIns="288000" rIns="396000" bIns="4680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0850" marR="0" lvl="0" defTabSz="914400" rtl="0" eaLnBrk="1" fontAlgn="auto" latinLnBrk="0" hangingPunct="1">
              <a:lnSpc>
                <a:spcPct val="100000"/>
              </a:lnSpc>
              <a:spcBef>
                <a:spcPts val="0"/>
              </a:spcBef>
              <a:spcAft>
                <a:spcPts val="0"/>
              </a:spcAft>
              <a:buClrTx/>
              <a:buSzTx/>
              <a:buFontTx/>
              <a:buNone/>
              <a:tabLst>
                <a:tab pos="5832475" algn="l"/>
              </a:tabLst>
              <a:defRPr/>
            </a:pPr>
            <a:r>
              <a:rPr lang="de-AT" sz="3200" dirty="0" smtClean="0">
                <a:solidFill>
                  <a:prstClr val="black"/>
                </a:solidFill>
                <a:latin typeface="Calibri" panose="020F0502020204030204"/>
              </a:rPr>
              <a:t>Voraussetzungen beim Start</a:t>
            </a:r>
          </a:p>
          <a:p>
            <a:pPr marL="450850" marR="0" lvl="0" defTabSz="914400" rtl="0" eaLnBrk="1" fontAlgn="auto" latinLnBrk="0" hangingPunct="1">
              <a:lnSpc>
                <a:spcPct val="100000"/>
              </a:lnSpc>
              <a:spcBef>
                <a:spcPts val="0"/>
              </a:spcBef>
              <a:spcAft>
                <a:spcPts val="0"/>
              </a:spcAft>
              <a:buClrTx/>
              <a:buSzTx/>
              <a:buFontTx/>
              <a:buNone/>
              <a:tabLst>
                <a:tab pos="5832475" algn="l"/>
              </a:tabLst>
              <a:defRPr/>
            </a:pPr>
            <a:endParaRPr kumimoji="0" lang="de-AT"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742950" lvl="1" indent="-285750">
              <a:lnSpc>
                <a:spcPct val="115000"/>
              </a:lnSpc>
              <a:buFont typeface="Wingdings"/>
              <a:buChar char=""/>
              <a:tabLst>
                <a:tab pos="5832475" algn="l"/>
              </a:tabLst>
              <a:defRPr/>
            </a:pPr>
            <a:r>
              <a:rPr lang="de-AT" sz="2000" dirty="0" smtClean="0">
                <a:solidFill>
                  <a:prstClr val="black"/>
                </a:solidFill>
                <a:ea typeface="Calibri"/>
                <a:cs typeface="Times New Roman"/>
              </a:rPr>
              <a:t>Einige motivierte Jugendliche</a:t>
            </a:r>
            <a:endParaRPr kumimoji="0" lang="de-AT" sz="2000" b="0" i="0" u="none" strike="noStrike" kern="1200" cap="none" spc="0" normalizeH="0" baseline="0" noProof="0" dirty="0" smtClean="0">
              <a:ln>
                <a:noFill/>
              </a:ln>
              <a:solidFill>
                <a:prstClr val="black"/>
              </a:solidFill>
              <a:effectLst/>
              <a:uLnTx/>
              <a:uFillTx/>
              <a:latin typeface="Calibri" panose="020F0502020204030204"/>
              <a:ea typeface="Calibri"/>
              <a:cs typeface="Times New Roman"/>
            </a:endParaRPr>
          </a:p>
          <a:p>
            <a:pPr marL="742950" marR="0" lvl="1" indent="-285750" defTabSz="914400" rtl="0" eaLnBrk="1" fontAlgn="auto" latinLnBrk="0" hangingPunct="1">
              <a:lnSpc>
                <a:spcPct val="115000"/>
              </a:lnSpc>
              <a:spcBef>
                <a:spcPts val="0"/>
              </a:spcBef>
              <a:spcAft>
                <a:spcPts val="0"/>
              </a:spcAft>
              <a:buClrTx/>
              <a:buSzTx/>
              <a:buFont typeface="Wingdings"/>
              <a:buChar char=""/>
              <a:tabLst>
                <a:tab pos="5832475" algn="l"/>
              </a:tabLst>
              <a:defRPr/>
            </a:pPr>
            <a:r>
              <a:rPr lang="de-AT" sz="2000" dirty="0" smtClean="0">
                <a:solidFill>
                  <a:prstClr val="black"/>
                </a:solidFill>
                <a:latin typeface="Calibri" panose="020F0502020204030204"/>
                <a:ea typeface="Calibri"/>
                <a:cs typeface="Times New Roman"/>
              </a:rPr>
              <a:t>Räumlichkeit  vorhanden zur gemein-</a:t>
            </a:r>
            <a:br>
              <a:rPr lang="de-AT" sz="2000" dirty="0" smtClean="0">
                <a:solidFill>
                  <a:prstClr val="black"/>
                </a:solidFill>
                <a:latin typeface="Calibri" panose="020F0502020204030204"/>
                <a:ea typeface="Calibri"/>
                <a:cs typeface="Times New Roman"/>
              </a:rPr>
            </a:br>
            <a:r>
              <a:rPr lang="de-AT" sz="2000" dirty="0" smtClean="0">
                <a:solidFill>
                  <a:prstClr val="black"/>
                </a:solidFill>
                <a:latin typeface="Calibri" panose="020F0502020204030204"/>
                <a:ea typeface="Calibri"/>
                <a:cs typeface="Times New Roman"/>
              </a:rPr>
              <a:t>samen Umsetzung</a:t>
            </a:r>
          </a:p>
          <a:p>
            <a:pPr marL="742950" marR="0" lvl="1" indent="-285750" defTabSz="914400" rtl="0" eaLnBrk="1" fontAlgn="auto" latinLnBrk="0" hangingPunct="1">
              <a:lnSpc>
                <a:spcPct val="115000"/>
              </a:lnSpc>
              <a:spcBef>
                <a:spcPts val="0"/>
              </a:spcBef>
              <a:spcAft>
                <a:spcPts val="0"/>
              </a:spcAft>
              <a:buClrTx/>
              <a:buSzTx/>
              <a:buFont typeface="Wingdings"/>
              <a:buChar char=""/>
              <a:tabLst>
                <a:tab pos="5832475" algn="l"/>
              </a:tabLst>
              <a:defRPr/>
            </a:pPr>
            <a:r>
              <a:rPr lang="de-AT" sz="2000" dirty="0" smtClean="0">
                <a:solidFill>
                  <a:prstClr val="black"/>
                </a:solidFill>
                <a:latin typeface="Calibri" panose="020F0502020204030204"/>
                <a:ea typeface="Calibri"/>
                <a:cs typeface="Times New Roman"/>
              </a:rPr>
              <a:t>Professionelle Unterstützung</a:t>
            </a:r>
          </a:p>
          <a:p>
            <a:pPr marL="742950" marR="0" lvl="1" indent="-285750" defTabSz="914400" rtl="0" eaLnBrk="1" fontAlgn="auto" latinLnBrk="0" hangingPunct="1">
              <a:lnSpc>
                <a:spcPct val="115000"/>
              </a:lnSpc>
              <a:spcBef>
                <a:spcPts val="0"/>
              </a:spcBef>
              <a:spcAft>
                <a:spcPts val="0"/>
              </a:spcAft>
              <a:buClrTx/>
              <a:buSzTx/>
              <a:tabLst>
                <a:tab pos="5832475" algn="l"/>
              </a:tabLst>
              <a:defRPr/>
            </a:pPr>
            <a:endParaRPr lang="de-AT" sz="2000" dirty="0" smtClean="0">
              <a:solidFill>
                <a:prstClr val="black"/>
              </a:solidFill>
              <a:latin typeface="Calibri" panose="020F0502020204030204"/>
              <a:ea typeface="Calibri"/>
              <a:cs typeface="Times New Roman"/>
            </a:endParaRPr>
          </a:p>
          <a:p>
            <a:pPr marL="742950" marR="0" lvl="1" indent="-285750" defTabSz="914400" rtl="0" eaLnBrk="1" fontAlgn="auto" latinLnBrk="0" hangingPunct="1">
              <a:lnSpc>
                <a:spcPct val="115000"/>
              </a:lnSpc>
              <a:spcBef>
                <a:spcPts val="0"/>
              </a:spcBef>
              <a:spcAft>
                <a:spcPts val="0"/>
              </a:spcAft>
              <a:buClrTx/>
              <a:buSzTx/>
              <a:tabLst>
                <a:tab pos="5832475" algn="l"/>
              </a:tabLst>
              <a:defRPr/>
            </a:pPr>
            <a:endParaRPr lang="de-AT" sz="2000" dirty="0" smtClean="0">
              <a:solidFill>
                <a:prstClr val="black"/>
              </a:solidFill>
              <a:latin typeface="Calibri" panose="020F0502020204030204"/>
              <a:ea typeface="Calibri"/>
              <a:cs typeface="Times New Roman"/>
            </a:endParaRPr>
          </a:p>
          <a:p>
            <a:pPr marL="742950" marR="0" lvl="1" indent="-285750" defTabSz="914400" rtl="0" eaLnBrk="1" fontAlgn="auto" latinLnBrk="0" hangingPunct="1">
              <a:lnSpc>
                <a:spcPct val="115000"/>
              </a:lnSpc>
              <a:spcBef>
                <a:spcPts val="0"/>
              </a:spcBef>
              <a:spcAft>
                <a:spcPts val="0"/>
              </a:spcAft>
              <a:buClrTx/>
              <a:buSzTx/>
              <a:buFont typeface="Wingdings"/>
              <a:buChar char=""/>
              <a:tabLst>
                <a:tab pos="5832475" algn="l"/>
              </a:tabLst>
              <a:defRPr/>
            </a:pPr>
            <a:endParaRPr lang="de-AT" sz="2000" dirty="0" smtClean="0">
              <a:solidFill>
                <a:prstClr val="black"/>
              </a:solidFill>
              <a:latin typeface="Calibri" panose="020F0502020204030204"/>
              <a:ea typeface="Calibri"/>
              <a:cs typeface="Times New Roman"/>
            </a:endParaRPr>
          </a:p>
          <a:p>
            <a:pPr marL="742950" marR="0" lvl="1" indent="-285750" defTabSz="914400" rtl="0" eaLnBrk="1" fontAlgn="auto" latinLnBrk="0" hangingPunct="1">
              <a:lnSpc>
                <a:spcPct val="115000"/>
              </a:lnSpc>
              <a:spcBef>
                <a:spcPts val="0"/>
              </a:spcBef>
              <a:spcAft>
                <a:spcPts val="0"/>
              </a:spcAft>
              <a:buClrTx/>
              <a:buSzTx/>
              <a:buFont typeface="Wingdings"/>
              <a:buChar char=""/>
              <a:tabLst>
                <a:tab pos="5832475" algn="l"/>
              </a:tabLst>
              <a:defRPr/>
            </a:pPr>
            <a:endParaRPr lang="de-AT" sz="2000" dirty="0" smtClean="0">
              <a:solidFill>
                <a:prstClr val="black"/>
              </a:solidFill>
              <a:latin typeface="Calibri" panose="020F0502020204030204"/>
              <a:ea typeface="Calibri"/>
              <a:cs typeface="Times New Roman"/>
            </a:endParaRPr>
          </a:p>
          <a:p>
            <a:pPr marL="742950" marR="0" lvl="1" indent="-285750" defTabSz="914400" rtl="0" eaLnBrk="1" fontAlgn="auto" latinLnBrk="0" hangingPunct="1">
              <a:lnSpc>
                <a:spcPct val="115000"/>
              </a:lnSpc>
              <a:spcBef>
                <a:spcPts val="0"/>
              </a:spcBef>
              <a:spcAft>
                <a:spcPts val="0"/>
              </a:spcAft>
              <a:buClrTx/>
              <a:buSzTx/>
              <a:buFont typeface="Wingdings"/>
              <a:buChar char=""/>
              <a:tabLst>
                <a:tab pos="5832475" algn="l"/>
              </a:tabLst>
              <a:defRPr/>
            </a:pPr>
            <a:endParaRPr kumimoji="0" lang="de-AT" sz="2000" b="0" i="0" u="none" strike="noStrike" kern="1200" cap="none" spc="0" normalizeH="0" baseline="0" noProof="0" dirty="0" smtClean="0">
              <a:ln>
                <a:noFill/>
              </a:ln>
              <a:solidFill>
                <a:prstClr val="black"/>
              </a:solidFill>
              <a:effectLst/>
              <a:uLnTx/>
              <a:uFillTx/>
              <a:latin typeface="Calibri" panose="020F0502020204030204"/>
              <a:ea typeface="Calibri"/>
              <a:cs typeface="Times New Roman"/>
            </a:endParaRPr>
          </a:p>
          <a:p>
            <a:pPr marL="457200" marR="0" lvl="1" indent="0" algn="l" defTabSz="914400" rtl="0" eaLnBrk="1" fontAlgn="auto" latinLnBrk="0" hangingPunct="1">
              <a:lnSpc>
                <a:spcPct val="115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black"/>
              </a:solidFill>
              <a:effectLst/>
              <a:uLnTx/>
              <a:uFillTx/>
              <a:latin typeface="Calibri" panose="020F0502020204030204"/>
              <a:ea typeface="+mn-ea"/>
              <a:cs typeface="Times New Roman"/>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Grafik 4" descr="F:\Users\Jilka\Documents\Lieselotte\DOERN\Zöbing\Stolz auf unser Dorf 2019_Gemeinschaftsobstgarten Zöbing_ 4 .JPG"/>
          <p:cNvPicPr/>
          <p:nvPr/>
        </p:nvPicPr>
        <p:blipFill>
          <a:blip r:embed="rId3" cstate="screen">
            <a:extLst>
              <a:ext uri="{28A0092B-C50C-407E-A947-70E740481C1C}">
                <a14:useLocalDpi xmlns:a14="http://schemas.microsoft.com/office/drawing/2010/main"/>
              </a:ext>
            </a:extLst>
          </a:blip>
          <a:stretch>
            <a:fillRect/>
          </a:stretch>
        </p:blipFill>
        <p:spPr bwMode="auto">
          <a:xfrm>
            <a:off x="0" y="-702524"/>
            <a:ext cx="3287382" cy="4650056"/>
          </a:xfrm>
          <a:prstGeom prst="rect">
            <a:avLst/>
          </a:prstGeom>
          <a:noFill/>
          <a:ln>
            <a:noFill/>
          </a:ln>
        </p:spPr>
      </p:pic>
      <p:pic>
        <p:nvPicPr>
          <p:cNvPr id="2" name="Grafik 1"/>
          <p:cNvPicPr>
            <a:picLocks noChangeAspect="1"/>
          </p:cNvPicPr>
          <p:nvPr/>
        </p:nvPicPr>
        <p:blipFill>
          <a:blip r:embed="rId4" cstate="print"/>
          <a:stretch>
            <a:fillRect/>
          </a:stretch>
        </p:blipFill>
        <p:spPr>
          <a:xfrm>
            <a:off x="165616" y="5638694"/>
            <a:ext cx="2743438" cy="1219306"/>
          </a:xfrm>
          <a:prstGeom prst="rect">
            <a:avLst/>
          </a:prstGeom>
        </p:spPr>
      </p:pic>
      <p:pic>
        <p:nvPicPr>
          <p:cNvPr id="1026" name="Picture 2"/>
          <p:cNvPicPr>
            <a:picLocks noChangeAspect="1" noChangeArrowheads="1"/>
          </p:cNvPicPr>
          <p:nvPr/>
        </p:nvPicPr>
        <p:blipFill>
          <a:blip r:embed="rId5" cstate="print"/>
          <a:stretch>
            <a:fillRect/>
          </a:stretch>
        </p:blipFill>
        <p:spPr bwMode="auto">
          <a:xfrm>
            <a:off x="7638586" y="4070348"/>
            <a:ext cx="4129668" cy="2623927"/>
          </a:xfrm>
          <a:prstGeom prst="rect">
            <a:avLst/>
          </a:prstGeom>
          <a:noFill/>
          <a:ln w="9525">
            <a:noFill/>
            <a:miter lim="800000"/>
            <a:headEnd/>
            <a:tailEnd/>
          </a:ln>
          <a:effectLst/>
        </p:spPr>
      </p:pic>
      <p:pic>
        <p:nvPicPr>
          <p:cNvPr id="7" name="Grafik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47285" y="135579"/>
            <a:ext cx="3066522" cy="567393"/>
          </a:xfrm>
          <a:prstGeom prst="rect">
            <a:avLst/>
          </a:prstGeom>
        </p:spPr>
      </p:pic>
    </p:spTree>
    <p:extLst>
      <p:ext uri="{BB962C8B-B14F-4D97-AF65-F5344CB8AC3E}">
        <p14:creationId xmlns:p14="http://schemas.microsoft.com/office/powerpoint/2010/main" val="42641539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2909054" y="1409844"/>
            <a:ext cx="6268481" cy="3775474"/>
          </a:xfrm>
          <a:prstGeom prst="rect">
            <a:avLst/>
          </a:prstGeom>
          <a:noFill/>
          <a:ln w="28575">
            <a:solidFill>
              <a:srgbClr val="73941A"/>
            </a:solidFill>
          </a:ln>
        </p:spPr>
        <p:txBody>
          <a:bodyPr wrap="square" lIns="288000" rIns="396000" bIns="4680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0850" marR="0" lvl="0" defTabSz="914400" rtl="0" eaLnBrk="1" fontAlgn="auto" latinLnBrk="0" hangingPunct="1">
              <a:lnSpc>
                <a:spcPct val="100000"/>
              </a:lnSpc>
              <a:spcBef>
                <a:spcPts val="0"/>
              </a:spcBef>
              <a:spcAft>
                <a:spcPts val="0"/>
              </a:spcAft>
              <a:buClrTx/>
              <a:buSzTx/>
              <a:buFontTx/>
              <a:buNone/>
              <a:tabLst>
                <a:tab pos="5832475" algn="l"/>
              </a:tabLst>
              <a:defRPr/>
            </a:pPr>
            <a:r>
              <a:rPr lang="de-AT" sz="3200" dirty="0" smtClean="0">
                <a:solidFill>
                  <a:prstClr val="black"/>
                </a:solidFill>
                <a:latin typeface="Calibri" panose="020F0502020204030204"/>
              </a:rPr>
              <a:t>Nächste Schritte</a:t>
            </a:r>
            <a:endParaRPr kumimoji="0" lang="de-AT" sz="32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742950" marR="0" lvl="1" indent="-285750" defTabSz="914400" rtl="0" eaLnBrk="1" fontAlgn="auto" latinLnBrk="0" hangingPunct="1">
              <a:lnSpc>
                <a:spcPct val="115000"/>
              </a:lnSpc>
              <a:spcBef>
                <a:spcPts val="0"/>
              </a:spcBef>
              <a:spcAft>
                <a:spcPts val="0"/>
              </a:spcAft>
              <a:buClrTx/>
              <a:buSzTx/>
              <a:tabLst>
                <a:tab pos="5832475" algn="l"/>
              </a:tabLst>
              <a:defRPr/>
            </a:pPr>
            <a:endParaRPr kumimoji="0" lang="de-AT" sz="2000" b="0" i="0" u="none" strike="noStrike" kern="1200" cap="none" spc="0" normalizeH="0" baseline="0" noProof="0" dirty="0" smtClean="0">
              <a:ln>
                <a:noFill/>
              </a:ln>
              <a:solidFill>
                <a:prstClr val="black"/>
              </a:solidFill>
              <a:effectLst/>
              <a:uLnTx/>
              <a:uFillTx/>
              <a:latin typeface="Calibri" panose="020F0502020204030204"/>
              <a:ea typeface="Calibri"/>
              <a:cs typeface="Times New Roman"/>
            </a:endParaRPr>
          </a:p>
          <a:p>
            <a:pPr marL="742950" marR="0" lvl="1" indent="-285750" defTabSz="914400" rtl="0" eaLnBrk="1" fontAlgn="auto" latinLnBrk="0" hangingPunct="1">
              <a:lnSpc>
                <a:spcPct val="115000"/>
              </a:lnSpc>
              <a:spcBef>
                <a:spcPts val="0"/>
              </a:spcBef>
              <a:spcAft>
                <a:spcPts val="0"/>
              </a:spcAft>
              <a:buClrTx/>
              <a:buSzTx/>
              <a:buFont typeface="Wingdings"/>
              <a:buChar char=""/>
              <a:tabLst>
                <a:tab pos="5832475" algn="l"/>
              </a:tabLst>
              <a:defRPr/>
            </a:pPr>
            <a:r>
              <a:rPr lang="de-AT" sz="2000" dirty="0" smtClean="0">
                <a:solidFill>
                  <a:prstClr val="black"/>
                </a:solidFill>
                <a:latin typeface="Calibri" panose="020F0502020204030204"/>
                <a:ea typeface="Calibri"/>
                <a:cs typeface="Times New Roman"/>
              </a:rPr>
              <a:t>Konzepterstellung mit EKIDS und den Jugendlichen</a:t>
            </a:r>
          </a:p>
          <a:p>
            <a:pPr marL="742950" marR="0" lvl="1" indent="-285750" defTabSz="914400" rtl="0" eaLnBrk="1" fontAlgn="auto" latinLnBrk="0" hangingPunct="1">
              <a:lnSpc>
                <a:spcPct val="115000"/>
              </a:lnSpc>
              <a:spcBef>
                <a:spcPts val="0"/>
              </a:spcBef>
              <a:spcAft>
                <a:spcPts val="0"/>
              </a:spcAft>
              <a:buClrTx/>
              <a:buSzTx/>
              <a:buFont typeface="Wingdings"/>
              <a:buChar char=""/>
              <a:tabLst>
                <a:tab pos="5832475" algn="l"/>
              </a:tabLst>
              <a:defRPr/>
            </a:pPr>
            <a:r>
              <a:rPr lang="de-AT" sz="2000" dirty="0" smtClean="0">
                <a:solidFill>
                  <a:prstClr val="black"/>
                </a:solidFill>
                <a:latin typeface="Calibri" panose="020F0502020204030204"/>
                <a:ea typeface="Calibri"/>
                <a:cs typeface="Times New Roman"/>
              </a:rPr>
              <a:t>Einrichten und Gestalten des Jugendraums mithilfe der Jugendlichen und der</a:t>
            </a:r>
            <a:br>
              <a:rPr lang="de-AT" sz="2000" dirty="0" smtClean="0">
                <a:solidFill>
                  <a:prstClr val="black"/>
                </a:solidFill>
                <a:latin typeface="Calibri" panose="020F0502020204030204"/>
                <a:ea typeface="Calibri"/>
                <a:cs typeface="Times New Roman"/>
              </a:rPr>
            </a:br>
            <a:r>
              <a:rPr lang="de-AT" sz="2000" dirty="0" smtClean="0">
                <a:solidFill>
                  <a:prstClr val="black"/>
                </a:solidFill>
                <a:latin typeface="Calibri" panose="020F0502020204030204"/>
                <a:ea typeface="Calibri"/>
                <a:cs typeface="Times New Roman"/>
              </a:rPr>
              <a:t>Bevölkerung</a:t>
            </a:r>
          </a:p>
          <a:p>
            <a:pPr marL="742950" marR="0" lvl="1" indent="-285750" defTabSz="914400" rtl="0" eaLnBrk="1" fontAlgn="auto" latinLnBrk="0" hangingPunct="1">
              <a:lnSpc>
                <a:spcPct val="115000"/>
              </a:lnSpc>
              <a:spcBef>
                <a:spcPts val="0"/>
              </a:spcBef>
              <a:spcAft>
                <a:spcPts val="0"/>
              </a:spcAft>
              <a:buClrTx/>
              <a:buSzTx/>
              <a:tabLst>
                <a:tab pos="5832475" algn="l"/>
              </a:tabLst>
              <a:defRPr/>
            </a:pPr>
            <a:endParaRPr lang="de-AT" sz="2000" dirty="0" smtClean="0">
              <a:solidFill>
                <a:prstClr val="black"/>
              </a:solidFill>
              <a:latin typeface="Calibri" panose="020F0502020204030204"/>
              <a:ea typeface="Calibri"/>
              <a:cs typeface="Times New Roman"/>
            </a:endParaRPr>
          </a:p>
          <a:p>
            <a:pPr marL="742950" marR="0" lvl="1" indent="-285750" defTabSz="914400" rtl="0" eaLnBrk="1" fontAlgn="auto" latinLnBrk="0" hangingPunct="1">
              <a:lnSpc>
                <a:spcPct val="115000"/>
              </a:lnSpc>
              <a:spcBef>
                <a:spcPts val="0"/>
              </a:spcBef>
              <a:spcAft>
                <a:spcPts val="0"/>
              </a:spcAft>
              <a:buClrTx/>
              <a:buSzTx/>
              <a:buFont typeface="Wingdings"/>
              <a:buChar char=""/>
              <a:tabLst>
                <a:tab pos="5832475" algn="l"/>
              </a:tabLst>
              <a:defRPr/>
            </a:pPr>
            <a:endParaRPr lang="de-AT" sz="2000" dirty="0" smtClean="0">
              <a:solidFill>
                <a:prstClr val="black"/>
              </a:solidFill>
              <a:latin typeface="Calibri" panose="020F0502020204030204"/>
              <a:ea typeface="Calibri"/>
              <a:cs typeface="Times New Roman"/>
            </a:endParaRPr>
          </a:p>
          <a:p>
            <a:pPr marL="742950" marR="0" lvl="1" indent="-285750" defTabSz="914400" rtl="0" eaLnBrk="1" fontAlgn="auto" latinLnBrk="0" hangingPunct="1">
              <a:lnSpc>
                <a:spcPct val="115000"/>
              </a:lnSpc>
              <a:spcBef>
                <a:spcPts val="0"/>
              </a:spcBef>
              <a:spcAft>
                <a:spcPts val="0"/>
              </a:spcAft>
              <a:buClrTx/>
              <a:buSzTx/>
              <a:buFont typeface="Wingdings"/>
              <a:buChar char=""/>
              <a:tabLst>
                <a:tab pos="5832475" algn="l"/>
              </a:tabLst>
              <a:defRPr/>
            </a:pPr>
            <a:endParaRPr lang="de-AT" sz="2000" dirty="0" smtClean="0">
              <a:solidFill>
                <a:prstClr val="black"/>
              </a:solidFill>
              <a:latin typeface="Calibri" panose="020F0502020204030204"/>
              <a:ea typeface="Calibri"/>
              <a:cs typeface="Times New Roman"/>
            </a:endParaRPr>
          </a:p>
          <a:p>
            <a:pPr marL="742950" marR="0" lvl="1" indent="-285750" defTabSz="914400" rtl="0" eaLnBrk="1" fontAlgn="auto" latinLnBrk="0" hangingPunct="1">
              <a:lnSpc>
                <a:spcPct val="115000"/>
              </a:lnSpc>
              <a:spcBef>
                <a:spcPts val="0"/>
              </a:spcBef>
              <a:spcAft>
                <a:spcPts val="0"/>
              </a:spcAft>
              <a:buClrTx/>
              <a:buSzTx/>
              <a:buFont typeface="Wingdings"/>
              <a:buChar char=""/>
              <a:tabLst>
                <a:tab pos="5832475" algn="l"/>
              </a:tabLst>
              <a:defRPr/>
            </a:pPr>
            <a:endParaRPr kumimoji="0" lang="de-AT" sz="2000" b="0" i="0" u="none" strike="noStrike" kern="1200" cap="none" spc="0" normalizeH="0" baseline="0" noProof="0" dirty="0" smtClean="0">
              <a:ln>
                <a:noFill/>
              </a:ln>
              <a:solidFill>
                <a:prstClr val="black"/>
              </a:solidFill>
              <a:effectLst/>
              <a:uLnTx/>
              <a:uFillTx/>
              <a:latin typeface="Calibri" panose="020F0502020204030204"/>
              <a:ea typeface="Calibri"/>
              <a:cs typeface="Times New Roman"/>
            </a:endParaRPr>
          </a:p>
          <a:p>
            <a:pPr marL="457200" marR="0" lvl="1" indent="0" algn="l" defTabSz="914400" rtl="0" eaLnBrk="1" fontAlgn="auto" latinLnBrk="0" hangingPunct="1">
              <a:lnSpc>
                <a:spcPct val="115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black"/>
              </a:solidFill>
              <a:effectLst/>
              <a:uLnTx/>
              <a:uFillTx/>
              <a:latin typeface="Calibri" panose="020F0502020204030204"/>
              <a:ea typeface="+mn-ea"/>
              <a:cs typeface="Times New Roman"/>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Grafik 4" descr="F:\Users\Jilka\Documents\Lieselotte\DOERN\Zöbing\Stolz auf unser Dorf 2019_Gemeinschaftsobstgarten Zöbing_ 4 .JPG"/>
          <p:cNvPicPr/>
          <p:nvPr/>
        </p:nvPicPr>
        <p:blipFill>
          <a:blip r:embed="rId3" cstate="screen">
            <a:extLst>
              <a:ext uri="{28A0092B-C50C-407E-A947-70E740481C1C}">
                <a14:useLocalDpi xmlns:a14="http://schemas.microsoft.com/office/drawing/2010/main"/>
              </a:ext>
            </a:extLst>
          </a:blip>
          <a:stretch>
            <a:fillRect/>
          </a:stretch>
        </p:blipFill>
        <p:spPr bwMode="auto">
          <a:xfrm rot="5400000">
            <a:off x="-457201" y="635623"/>
            <a:ext cx="4293223" cy="3200400"/>
          </a:xfrm>
          <a:prstGeom prst="rect">
            <a:avLst/>
          </a:prstGeom>
          <a:noFill/>
          <a:ln>
            <a:solidFill>
              <a:schemeClr val="tx1"/>
            </a:solidFill>
          </a:ln>
        </p:spPr>
      </p:pic>
      <p:pic>
        <p:nvPicPr>
          <p:cNvPr id="2" name="Grafik 1"/>
          <p:cNvPicPr>
            <a:picLocks noChangeAspect="1"/>
          </p:cNvPicPr>
          <p:nvPr/>
        </p:nvPicPr>
        <p:blipFill>
          <a:blip r:embed="rId4" cstate="print"/>
          <a:stretch>
            <a:fillRect/>
          </a:stretch>
        </p:blipFill>
        <p:spPr>
          <a:xfrm>
            <a:off x="165616" y="5638694"/>
            <a:ext cx="2743438" cy="1219306"/>
          </a:xfrm>
          <a:prstGeom prst="rect">
            <a:avLst/>
          </a:prstGeom>
        </p:spPr>
      </p:pic>
      <p:pic>
        <p:nvPicPr>
          <p:cNvPr id="1026"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939667" y="4348976"/>
            <a:ext cx="4100513" cy="2286000"/>
          </a:xfrm>
          <a:prstGeom prst="rect">
            <a:avLst/>
          </a:prstGeom>
          <a:noFill/>
          <a:ln w="9525">
            <a:noFill/>
            <a:miter lim="800000"/>
            <a:headEnd/>
            <a:tailEnd/>
          </a:ln>
          <a:effectLst/>
        </p:spPr>
      </p:pic>
      <p:pic>
        <p:nvPicPr>
          <p:cNvPr id="7" name="Grafik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47285" y="135579"/>
            <a:ext cx="3066522" cy="567393"/>
          </a:xfrm>
          <a:prstGeom prst="rect">
            <a:avLst/>
          </a:prstGeom>
        </p:spPr>
      </p:pic>
    </p:spTree>
    <p:extLst>
      <p:ext uri="{BB962C8B-B14F-4D97-AF65-F5344CB8AC3E}">
        <p14:creationId xmlns:p14="http://schemas.microsoft.com/office/powerpoint/2010/main" val="25231801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2909054" y="479502"/>
            <a:ext cx="6558331" cy="6010508"/>
          </a:xfrm>
          <a:prstGeom prst="rect">
            <a:avLst/>
          </a:prstGeom>
          <a:noFill/>
          <a:ln w="28575">
            <a:solidFill>
              <a:srgbClr val="73941A"/>
            </a:solidFill>
          </a:ln>
        </p:spPr>
        <p:txBody>
          <a:bodyPr wrap="square" lIns="288000" rIns="396000" bIns="4680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0850" marR="0" lvl="0" defTabSz="914400" rtl="0" eaLnBrk="1" fontAlgn="auto" latinLnBrk="0" hangingPunct="1">
              <a:lnSpc>
                <a:spcPct val="100000"/>
              </a:lnSpc>
              <a:spcBef>
                <a:spcPts val="0"/>
              </a:spcBef>
              <a:spcAft>
                <a:spcPts val="0"/>
              </a:spcAft>
              <a:buClrTx/>
              <a:buSzTx/>
              <a:buFontTx/>
              <a:buNone/>
              <a:tabLst>
                <a:tab pos="5832475" algn="l"/>
              </a:tabLst>
              <a:defRPr/>
            </a:pPr>
            <a:r>
              <a:rPr lang="de-AT" sz="3200" noProof="0" dirty="0" smtClean="0">
                <a:solidFill>
                  <a:prstClr val="black"/>
                </a:solidFill>
                <a:latin typeface="Calibri" panose="020F0502020204030204"/>
              </a:rPr>
              <a:t>Ziele des Jugendtreffs </a:t>
            </a:r>
          </a:p>
          <a:p>
            <a:pPr marL="450850" marR="0" lvl="0" defTabSz="914400" rtl="0" eaLnBrk="1" fontAlgn="auto" latinLnBrk="0" hangingPunct="1">
              <a:lnSpc>
                <a:spcPct val="100000"/>
              </a:lnSpc>
              <a:spcBef>
                <a:spcPts val="0"/>
              </a:spcBef>
              <a:spcAft>
                <a:spcPts val="0"/>
              </a:spcAft>
              <a:buClrTx/>
              <a:buSzTx/>
              <a:buFontTx/>
              <a:buNone/>
              <a:tabLst>
                <a:tab pos="5832475" algn="l"/>
              </a:tabLst>
              <a:defRPr/>
            </a:pPr>
            <a:endParaRPr kumimoji="0" lang="de-AT"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742950" lvl="1" indent="-285750">
              <a:lnSpc>
                <a:spcPct val="115000"/>
              </a:lnSpc>
              <a:buFont typeface="Wingdings"/>
              <a:buChar char=""/>
              <a:tabLst>
                <a:tab pos="5832475" algn="l"/>
              </a:tabLst>
              <a:defRPr/>
            </a:pPr>
            <a:r>
              <a:rPr lang="de-AT" sz="2000" dirty="0" smtClean="0">
                <a:solidFill>
                  <a:prstClr val="black"/>
                </a:solidFill>
                <a:latin typeface="Calibri" panose="020F0502020204030204"/>
                <a:ea typeface="Calibri"/>
                <a:cs typeface="Times New Roman"/>
              </a:rPr>
              <a:t>Jugendlichen einen offenen Raum für Begegnungen und Austausch bieten</a:t>
            </a:r>
          </a:p>
          <a:p>
            <a:pPr marL="742950" lvl="1" indent="-285750">
              <a:lnSpc>
                <a:spcPct val="115000"/>
              </a:lnSpc>
              <a:buFont typeface="Wingdings"/>
              <a:buChar char=""/>
              <a:tabLst>
                <a:tab pos="5832475" algn="l"/>
              </a:tabLst>
              <a:defRPr/>
            </a:pPr>
            <a:r>
              <a:rPr lang="de-AT" sz="2000" dirty="0" smtClean="0">
                <a:solidFill>
                  <a:prstClr val="black"/>
                </a:solidFill>
                <a:latin typeface="Calibri" panose="020F0502020204030204"/>
                <a:ea typeface="Calibri"/>
                <a:cs typeface="Times New Roman"/>
              </a:rPr>
              <a:t>gemeinschaftliche Freizeitgestaltung und gezielte Intervention im Ortsgebiet</a:t>
            </a:r>
          </a:p>
          <a:p>
            <a:pPr marL="742950" lvl="1" indent="-285750">
              <a:lnSpc>
                <a:spcPct val="115000"/>
              </a:lnSpc>
              <a:buFont typeface="Wingdings"/>
              <a:buChar char=""/>
              <a:tabLst>
                <a:tab pos="5832475" algn="l"/>
              </a:tabLst>
              <a:defRPr/>
            </a:pPr>
            <a:r>
              <a:rPr lang="de-AT" sz="2000" dirty="0" smtClean="0">
                <a:solidFill>
                  <a:prstClr val="black"/>
                </a:solidFill>
                <a:latin typeface="Calibri" panose="020F0502020204030204"/>
                <a:ea typeface="Calibri"/>
                <a:cs typeface="Times New Roman"/>
              </a:rPr>
              <a:t>genderspezifische und interkulturelle Angebote setzen </a:t>
            </a:r>
          </a:p>
          <a:p>
            <a:pPr marL="742950" lvl="1" indent="-285750">
              <a:lnSpc>
                <a:spcPct val="115000"/>
              </a:lnSpc>
              <a:buFont typeface="Wingdings"/>
              <a:buChar char=""/>
              <a:tabLst>
                <a:tab pos="5832475" algn="l"/>
              </a:tabLst>
              <a:defRPr/>
            </a:pPr>
            <a:r>
              <a:rPr lang="de-AT" sz="2000" dirty="0" smtClean="0">
                <a:solidFill>
                  <a:prstClr val="black"/>
                </a:solidFill>
                <a:latin typeface="Calibri" panose="020F0502020204030204"/>
                <a:ea typeface="Calibri"/>
                <a:cs typeface="Times New Roman"/>
              </a:rPr>
              <a:t>konstruktive Konfliktlösungsstrategien mit den Mädchen und Jungen entwickeln</a:t>
            </a:r>
          </a:p>
          <a:p>
            <a:pPr marL="742950" lvl="1" indent="-285750">
              <a:lnSpc>
                <a:spcPct val="115000"/>
              </a:lnSpc>
              <a:buFont typeface="Wingdings"/>
              <a:buChar char=""/>
              <a:tabLst>
                <a:tab pos="5832475" algn="l"/>
              </a:tabLst>
              <a:defRPr/>
            </a:pPr>
            <a:r>
              <a:rPr lang="de-AT" sz="2000" dirty="0" smtClean="0">
                <a:solidFill>
                  <a:prstClr val="black"/>
                </a:solidFill>
                <a:latin typeface="Calibri" panose="020F0502020204030204"/>
                <a:ea typeface="Calibri"/>
                <a:cs typeface="Times New Roman"/>
              </a:rPr>
              <a:t>Soziale Kompetenzen fördern,</a:t>
            </a:r>
            <a:br>
              <a:rPr lang="de-AT" sz="2000" dirty="0" smtClean="0">
                <a:solidFill>
                  <a:prstClr val="black"/>
                </a:solidFill>
                <a:latin typeface="Calibri" panose="020F0502020204030204"/>
                <a:ea typeface="Calibri"/>
                <a:cs typeface="Times New Roman"/>
              </a:rPr>
            </a:br>
            <a:r>
              <a:rPr lang="de-AT" sz="2000" dirty="0" smtClean="0">
                <a:solidFill>
                  <a:prstClr val="black"/>
                </a:solidFill>
                <a:latin typeface="Calibri" panose="020F0502020204030204"/>
                <a:ea typeface="Calibri"/>
                <a:cs typeface="Times New Roman"/>
              </a:rPr>
              <a:t> Identitätsfindung und Integration </a:t>
            </a:r>
            <a:br>
              <a:rPr lang="de-AT" sz="2000" dirty="0" smtClean="0">
                <a:solidFill>
                  <a:prstClr val="black"/>
                </a:solidFill>
                <a:latin typeface="Calibri" panose="020F0502020204030204"/>
                <a:ea typeface="Calibri"/>
                <a:cs typeface="Times New Roman"/>
              </a:rPr>
            </a:br>
            <a:r>
              <a:rPr lang="de-AT" sz="2000" dirty="0" smtClean="0">
                <a:solidFill>
                  <a:prstClr val="black"/>
                </a:solidFill>
                <a:latin typeface="Calibri" panose="020F0502020204030204"/>
                <a:ea typeface="Calibri"/>
                <a:cs typeface="Times New Roman"/>
              </a:rPr>
              <a:t>unterstützen</a:t>
            </a:r>
          </a:p>
          <a:p>
            <a:pPr marL="742950" lvl="1" indent="-285750">
              <a:lnSpc>
                <a:spcPct val="115000"/>
              </a:lnSpc>
              <a:buFont typeface="Wingdings"/>
              <a:buChar char=""/>
              <a:tabLst>
                <a:tab pos="5832475" algn="l"/>
              </a:tabLst>
              <a:defRPr/>
            </a:pPr>
            <a:r>
              <a:rPr lang="de-AT" sz="2000" dirty="0" err="1" smtClean="0">
                <a:solidFill>
                  <a:prstClr val="black"/>
                </a:solidFill>
                <a:latin typeface="Calibri" panose="020F0502020204030204"/>
                <a:ea typeface="Calibri"/>
                <a:cs typeface="Times New Roman"/>
              </a:rPr>
              <a:t>partizipative</a:t>
            </a:r>
            <a:r>
              <a:rPr lang="de-AT" sz="2000" dirty="0" smtClean="0">
                <a:solidFill>
                  <a:prstClr val="black"/>
                </a:solidFill>
                <a:latin typeface="Calibri" panose="020F0502020204030204"/>
                <a:ea typeface="Calibri"/>
                <a:cs typeface="Times New Roman"/>
              </a:rPr>
              <a:t> Projektinitiierung</a:t>
            </a:r>
          </a:p>
          <a:p>
            <a:endParaRPr lang="de-AT" dirty="0" smtClean="0"/>
          </a:p>
          <a:p>
            <a:pPr marL="742950" marR="0" lvl="1" indent="-285750" defTabSz="914400" rtl="0" eaLnBrk="1" fontAlgn="auto" latinLnBrk="0" hangingPunct="1">
              <a:lnSpc>
                <a:spcPct val="115000"/>
              </a:lnSpc>
              <a:spcBef>
                <a:spcPts val="0"/>
              </a:spcBef>
              <a:spcAft>
                <a:spcPts val="0"/>
              </a:spcAft>
              <a:buClrTx/>
              <a:buSzTx/>
              <a:tabLst>
                <a:tab pos="5832475" algn="l"/>
              </a:tabLst>
              <a:defRPr/>
            </a:pPr>
            <a:endParaRPr lang="de-AT" sz="2000" dirty="0" smtClean="0">
              <a:solidFill>
                <a:prstClr val="black"/>
              </a:solidFill>
              <a:latin typeface="Calibri" panose="020F0502020204030204"/>
              <a:ea typeface="Calibri"/>
              <a:cs typeface="Times New Roman"/>
            </a:endParaRPr>
          </a:p>
          <a:p>
            <a:pPr marL="742950" marR="0" lvl="1" indent="-285750" defTabSz="914400" rtl="0" eaLnBrk="1" fontAlgn="auto" latinLnBrk="0" hangingPunct="1">
              <a:lnSpc>
                <a:spcPct val="115000"/>
              </a:lnSpc>
              <a:spcBef>
                <a:spcPts val="0"/>
              </a:spcBef>
              <a:spcAft>
                <a:spcPts val="0"/>
              </a:spcAft>
              <a:buClrTx/>
              <a:buSzTx/>
              <a:buFont typeface="Wingdings"/>
              <a:buChar char=""/>
              <a:tabLst>
                <a:tab pos="5832475" algn="l"/>
              </a:tabLst>
              <a:defRPr/>
            </a:pPr>
            <a:endParaRPr lang="de-AT" sz="2000" dirty="0" smtClean="0">
              <a:solidFill>
                <a:prstClr val="black"/>
              </a:solidFill>
              <a:latin typeface="Calibri" panose="020F0502020204030204"/>
              <a:ea typeface="Calibri"/>
              <a:cs typeface="Times New Roman"/>
            </a:endParaRPr>
          </a:p>
          <a:p>
            <a:pPr marL="742950" marR="0" lvl="1" indent="-285750" defTabSz="914400" rtl="0" eaLnBrk="1" fontAlgn="auto" latinLnBrk="0" hangingPunct="1">
              <a:lnSpc>
                <a:spcPct val="115000"/>
              </a:lnSpc>
              <a:spcBef>
                <a:spcPts val="0"/>
              </a:spcBef>
              <a:spcAft>
                <a:spcPts val="0"/>
              </a:spcAft>
              <a:buClrTx/>
              <a:buSzTx/>
              <a:buFont typeface="Wingdings"/>
              <a:buChar char=""/>
              <a:tabLst>
                <a:tab pos="5832475" algn="l"/>
              </a:tabLst>
              <a:defRPr/>
            </a:pPr>
            <a:endParaRPr lang="de-AT" sz="2000" dirty="0" smtClean="0">
              <a:solidFill>
                <a:prstClr val="black"/>
              </a:solidFill>
              <a:latin typeface="Calibri" panose="020F0502020204030204"/>
              <a:ea typeface="Calibri"/>
              <a:cs typeface="Times New Roman"/>
            </a:endParaRPr>
          </a:p>
          <a:p>
            <a:pPr marL="742950" marR="0" lvl="1" indent="-285750" defTabSz="914400" rtl="0" eaLnBrk="1" fontAlgn="auto" latinLnBrk="0" hangingPunct="1">
              <a:lnSpc>
                <a:spcPct val="115000"/>
              </a:lnSpc>
              <a:spcBef>
                <a:spcPts val="0"/>
              </a:spcBef>
              <a:spcAft>
                <a:spcPts val="0"/>
              </a:spcAft>
              <a:buClrTx/>
              <a:buSzTx/>
              <a:buFont typeface="Wingdings"/>
              <a:buChar char=""/>
              <a:tabLst>
                <a:tab pos="5832475" algn="l"/>
              </a:tabLst>
              <a:defRPr/>
            </a:pPr>
            <a:endParaRPr kumimoji="0" lang="de-AT" sz="2000" b="0" i="0" u="none" strike="noStrike" kern="1200" cap="none" spc="0" normalizeH="0" baseline="0" noProof="0" dirty="0" smtClean="0">
              <a:ln>
                <a:noFill/>
              </a:ln>
              <a:solidFill>
                <a:prstClr val="black"/>
              </a:solidFill>
              <a:effectLst/>
              <a:uLnTx/>
              <a:uFillTx/>
              <a:latin typeface="Calibri" panose="020F0502020204030204"/>
              <a:ea typeface="Calibri"/>
              <a:cs typeface="Times New Roman"/>
            </a:endParaRPr>
          </a:p>
          <a:p>
            <a:pPr marL="457200" marR="0" lvl="1" indent="0" algn="l" defTabSz="914400" rtl="0" eaLnBrk="1" fontAlgn="auto" latinLnBrk="0" hangingPunct="1">
              <a:lnSpc>
                <a:spcPct val="115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black"/>
              </a:solidFill>
              <a:effectLst/>
              <a:uLnTx/>
              <a:uFillTx/>
              <a:latin typeface="Calibri" panose="020F0502020204030204"/>
              <a:ea typeface="+mn-ea"/>
              <a:cs typeface="Times New Roman"/>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Grafik 4" descr="F:\Users\Jilka\Documents\Lieselotte\DOERN\Zöbing\Stolz auf unser Dorf 2019_Gemeinschaftsobstgarten Zöbing_ 4 .JPG"/>
          <p:cNvPicPr/>
          <p:nvPr/>
        </p:nvPicPr>
        <p:blipFill>
          <a:blip r:embed="rId3" cstate="screen">
            <a:extLst>
              <a:ext uri="{28A0092B-C50C-407E-A947-70E740481C1C}">
                <a14:useLocalDpi xmlns:a14="http://schemas.microsoft.com/office/drawing/2010/main"/>
              </a:ext>
            </a:extLst>
          </a:blip>
          <a:stretch>
            <a:fillRect/>
          </a:stretch>
        </p:blipFill>
        <p:spPr bwMode="auto">
          <a:xfrm>
            <a:off x="89210" y="635623"/>
            <a:ext cx="3200400" cy="3211548"/>
          </a:xfrm>
          <a:prstGeom prst="rect">
            <a:avLst/>
          </a:prstGeom>
          <a:noFill/>
          <a:ln>
            <a:solidFill>
              <a:schemeClr val="tx1"/>
            </a:solidFill>
          </a:ln>
        </p:spPr>
      </p:pic>
      <p:pic>
        <p:nvPicPr>
          <p:cNvPr id="2" name="Grafik 1"/>
          <p:cNvPicPr>
            <a:picLocks noChangeAspect="1"/>
          </p:cNvPicPr>
          <p:nvPr/>
        </p:nvPicPr>
        <p:blipFill>
          <a:blip r:embed="rId4" cstate="print"/>
          <a:stretch>
            <a:fillRect/>
          </a:stretch>
        </p:blipFill>
        <p:spPr>
          <a:xfrm>
            <a:off x="165616" y="5638694"/>
            <a:ext cx="2743438" cy="1219306"/>
          </a:xfrm>
          <a:prstGeom prst="rect">
            <a:avLst/>
          </a:prstGeom>
        </p:spPr>
      </p:pic>
      <p:pic>
        <p:nvPicPr>
          <p:cNvPr id="1027"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l="7074" t="23456" r="8682" b="11118"/>
          <a:stretch>
            <a:fillRect/>
          </a:stretch>
        </p:blipFill>
        <p:spPr bwMode="auto">
          <a:xfrm>
            <a:off x="7471317" y="4259766"/>
            <a:ext cx="4486772" cy="2397511"/>
          </a:xfrm>
          <a:prstGeom prst="rect">
            <a:avLst/>
          </a:prstGeom>
          <a:noFill/>
          <a:ln w="9525">
            <a:solidFill>
              <a:schemeClr val="tx1"/>
            </a:solidFill>
            <a:miter lim="800000"/>
            <a:headEnd/>
            <a:tailEnd/>
          </a:ln>
          <a:effectLst/>
        </p:spPr>
      </p:pic>
      <p:pic>
        <p:nvPicPr>
          <p:cNvPr id="1028" name="Picture 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641373" y="4407055"/>
            <a:ext cx="2182851" cy="523779"/>
          </a:xfrm>
          <a:prstGeom prst="rect">
            <a:avLst/>
          </a:prstGeom>
          <a:noFill/>
          <a:ln w="9525">
            <a:noFill/>
            <a:miter lim="800000"/>
            <a:headEnd/>
            <a:tailEnd/>
          </a:ln>
          <a:effectLst/>
        </p:spPr>
      </p:pic>
      <p:pic>
        <p:nvPicPr>
          <p:cNvPr id="7" name="Grafik 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047285" y="135579"/>
            <a:ext cx="3066522" cy="567393"/>
          </a:xfrm>
          <a:prstGeom prst="rect">
            <a:avLst/>
          </a:prstGeom>
        </p:spPr>
      </p:pic>
    </p:spTree>
    <p:extLst>
      <p:ext uri="{BB962C8B-B14F-4D97-AF65-F5344CB8AC3E}">
        <p14:creationId xmlns:p14="http://schemas.microsoft.com/office/powerpoint/2010/main" val="34769923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2909054" y="1409844"/>
            <a:ext cx="6268481" cy="3775474"/>
          </a:xfrm>
          <a:prstGeom prst="rect">
            <a:avLst/>
          </a:prstGeom>
          <a:noFill/>
          <a:ln w="28575">
            <a:solidFill>
              <a:srgbClr val="73941A"/>
            </a:solidFill>
          </a:ln>
        </p:spPr>
        <p:txBody>
          <a:bodyPr wrap="square" lIns="288000" rIns="396000" bIns="4680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0850" marR="0" lvl="0" defTabSz="914400" rtl="0" eaLnBrk="1" fontAlgn="auto" latinLnBrk="0" hangingPunct="1">
              <a:lnSpc>
                <a:spcPct val="100000"/>
              </a:lnSpc>
              <a:spcBef>
                <a:spcPts val="0"/>
              </a:spcBef>
              <a:spcAft>
                <a:spcPts val="0"/>
              </a:spcAft>
              <a:buClrTx/>
              <a:buSzTx/>
              <a:buFontTx/>
              <a:buNone/>
              <a:tabLst>
                <a:tab pos="5832475" algn="l"/>
              </a:tabLst>
              <a:defRPr/>
            </a:pPr>
            <a:r>
              <a:rPr lang="de-AT" sz="3200" dirty="0" smtClean="0">
                <a:solidFill>
                  <a:prstClr val="black"/>
                </a:solidFill>
                <a:latin typeface="Calibri" panose="020F0502020204030204"/>
              </a:rPr>
              <a:t>Die Zukunft</a:t>
            </a:r>
          </a:p>
          <a:p>
            <a:pPr marL="742950" lvl="1" indent="-285750">
              <a:lnSpc>
                <a:spcPct val="115000"/>
              </a:lnSpc>
              <a:buFont typeface="Wingdings"/>
              <a:buChar char=""/>
              <a:tabLst>
                <a:tab pos="5832475" algn="l"/>
              </a:tabLst>
              <a:defRPr/>
            </a:pPr>
            <a:endParaRPr lang="de-AT" sz="2000" dirty="0" smtClean="0">
              <a:solidFill>
                <a:prstClr val="black"/>
              </a:solidFill>
              <a:ea typeface="Calibri"/>
              <a:cs typeface="Times New Roman"/>
            </a:endParaRPr>
          </a:p>
          <a:p>
            <a:pPr marL="742950" lvl="1" indent="-285750">
              <a:lnSpc>
                <a:spcPct val="115000"/>
              </a:lnSpc>
              <a:buFont typeface="Wingdings"/>
              <a:buChar char=""/>
              <a:tabLst>
                <a:tab pos="5832475" algn="l"/>
              </a:tabLst>
              <a:defRPr/>
            </a:pPr>
            <a:r>
              <a:rPr lang="de-AT" sz="2000" dirty="0" smtClean="0">
                <a:solidFill>
                  <a:prstClr val="black"/>
                </a:solidFill>
                <a:ea typeface="Calibri"/>
                <a:cs typeface="Times New Roman"/>
              </a:rPr>
              <a:t>Öffnungszeiten an die Nachfrage anpassen</a:t>
            </a:r>
          </a:p>
          <a:p>
            <a:pPr marL="742950" marR="0" lvl="1" indent="-285750" defTabSz="914400" rtl="0" eaLnBrk="1" fontAlgn="auto" latinLnBrk="0" hangingPunct="1">
              <a:lnSpc>
                <a:spcPct val="115000"/>
              </a:lnSpc>
              <a:spcBef>
                <a:spcPts val="0"/>
              </a:spcBef>
              <a:spcAft>
                <a:spcPts val="0"/>
              </a:spcAft>
              <a:buClrTx/>
              <a:buSzTx/>
              <a:buFont typeface="Wingdings"/>
              <a:buChar char=""/>
              <a:tabLst>
                <a:tab pos="5832475" algn="l"/>
              </a:tabLst>
              <a:defRPr/>
            </a:pPr>
            <a:r>
              <a:rPr lang="de-AT" sz="2000" dirty="0" smtClean="0">
                <a:solidFill>
                  <a:prstClr val="black"/>
                </a:solidFill>
                <a:latin typeface="Calibri" panose="020F0502020204030204"/>
                <a:ea typeface="Calibri"/>
                <a:cs typeface="Times New Roman"/>
              </a:rPr>
              <a:t>Angebot soll auch in die Lebensbewältigung ausgebaut werden</a:t>
            </a:r>
          </a:p>
          <a:p>
            <a:pPr marL="742950" marR="0" lvl="1" indent="-285750" defTabSz="914400" rtl="0" eaLnBrk="1" fontAlgn="auto" latinLnBrk="0" hangingPunct="1">
              <a:lnSpc>
                <a:spcPct val="115000"/>
              </a:lnSpc>
              <a:spcBef>
                <a:spcPts val="0"/>
              </a:spcBef>
              <a:spcAft>
                <a:spcPts val="0"/>
              </a:spcAft>
              <a:buClrTx/>
              <a:buSzTx/>
              <a:buFont typeface="Wingdings"/>
              <a:buChar char=""/>
              <a:tabLst>
                <a:tab pos="5832475" algn="l"/>
              </a:tabLst>
              <a:defRPr/>
            </a:pPr>
            <a:r>
              <a:rPr lang="de-AT" sz="2000" dirty="0" smtClean="0">
                <a:solidFill>
                  <a:prstClr val="black"/>
                </a:solidFill>
                <a:latin typeface="Calibri" panose="020F0502020204030204"/>
                <a:ea typeface="Calibri"/>
                <a:cs typeface="Times New Roman"/>
              </a:rPr>
              <a:t>Erweiterung des Raumangebots im Gebäude</a:t>
            </a:r>
          </a:p>
          <a:p>
            <a:pPr marL="742950" marR="0" lvl="1" indent="-285750" defTabSz="914400" rtl="0" eaLnBrk="1" fontAlgn="auto" latinLnBrk="0" hangingPunct="1">
              <a:lnSpc>
                <a:spcPct val="115000"/>
              </a:lnSpc>
              <a:spcBef>
                <a:spcPts val="0"/>
              </a:spcBef>
              <a:spcAft>
                <a:spcPts val="0"/>
              </a:spcAft>
              <a:buClrTx/>
              <a:buSzTx/>
              <a:buFont typeface="Wingdings"/>
              <a:buChar char=""/>
              <a:tabLst>
                <a:tab pos="5832475" algn="l"/>
              </a:tabLst>
              <a:defRPr/>
            </a:pPr>
            <a:endParaRPr lang="de-AT" sz="2000" dirty="0" smtClean="0">
              <a:solidFill>
                <a:prstClr val="black"/>
              </a:solidFill>
              <a:latin typeface="Calibri" panose="020F0502020204030204"/>
              <a:ea typeface="Calibri"/>
              <a:cs typeface="Times New Roman"/>
            </a:endParaRPr>
          </a:p>
          <a:p>
            <a:pPr marL="742950" marR="0" lvl="1" indent="-285750" defTabSz="914400" rtl="0" eaLnBrk="1" fontAlgn="auto" latinLnBrk="0" hangingPunct="1">
              <a:lnSpc>
                <a:spcPct val="115000"/>
              </a:lnSpc>
              <a:spcBef>
                <a:spcPts val="0"/>
              </a:spcBef>
              <a:spcAft>
                <a:spcPts val="0"/>
              </a:spcAft>
              <a:buClrTx/>
              <a:buSzTx/>
              <a:tabLst>
                <a:tab pos="5832475" algn="l"/>
              </a:tabLst>
              <a:defRPr/>
            </a:pPr>
            <a:endParaRPr lang="de-AT" sz="2000" dirty="0" smtClean="0">
              <a:solidFill>
                <a:prstClr val="black"/>
              </a:solidFill>
              <a:latin typeface="Calibri" panose="020F0502020204030204"/>
              <a:ea typeface="Calibri"/>
              <a:cs typeface="Times New Roman"/>
            </a:endParaRPr>
          </a:p>
          <a:p>
            <a:pPr marL="742950" marR="0" lvl="1" indent="-285750" defTabSz="914400" rtl="0" eaLnBrk="1" fontAlgn="auto" latinLnBrk="0" hangingPunct="1">
              <a:lnSpc>
                <a:spcPct val="115000"/>
              </a:lnSpc>
              <a:spcBef>
                <a:spcPts val="0"/>
              </a:spcBef>
              <a:spcAft>
                <a:spcPts val="0"/>
              </a:spcAft>
              <a:buClrTx/>
              <a:buSzTx/>
              <a:buFont typeface="Wingdings"/>
              <a:buChar char=""/>
              <a:tabLst>
                <a:tab pos="5832475" algn="l"/>
              </a:tabLst>
              <a:defRPr/>
            </a:pPr>
            <a:endParaRPr lang="de-AT" sz="2000" dirty="0" smtClean="0">
              <a:solidFill>
                <a:prstClr val="black"/>
              </a:solidFill>
              <a:latin typeface="Calibri" panose="020F0502020204030204"/>
              <a:ea typeface="Calibri"/>
              <a:cs typeface="Times New Roman"/>
            </a:endParaRPr>
          </a:p>
          <a:p>
            <a:pPr marL="742950" marR="0" lvl="1" indent="-285750" defTabSz="914400" rtl="0" eaLnBrk="1" fontAlgn="auto" latinLnBrk="0" hangingPunct="1">
              <a:lnSpc>
                <a:spcPct val="115000"/>
              </a:lnSpc>
              <a:spcBef>
                <a:spcPts val="0"/>
              </a:spcBef>
              <a:spcAft>
                <a:spcPts val="0"/>
              </a:spcAft>
              <a:buClrTx/>
              <a:buSzTx/>
              <a:buFont typeface="Wingdings"/>
              <a:buChar char=""/>
              <a:tabLst>
                <a:tab pos="5832475" algn="l"/>
              </a:tabLst>
              <a:defRPr/>
            </a:pPr>
            <a:endParaRPr lang="de-AT" sz="2000" dirty="0" smtClean="0">
              <a:solidFill>
                <a:prstClr val="black"/>
              </a:solidFill>
              <a:latin typeface="Calibri" panose="020F0502020204030204"/>
              <a:ea typeface="Calibri"/>
              <a:cs typeface="Times New Roman"/>
            </a:endParaRPr>
          </a:p>
          <a:p>
            <a:pPr marL="742950" marR="0" lvl="1" indent="-285750" defTabSz="914400" rtl="0" eaLnBrk="1" fontAlgn="auto" latinLnBrk="0" hangingPunct="1">
              <a:lnSpc>
                <a:spcPct val="115000"/>
              </a:lnSpc>
              <a:spcBef>
                <a:spcPts val="0"/>
              </a:spcBef>
              <a:spcAft>
                <a:spcPts val="0"/>
              </a:spcAft>
              <a:buClrTx/>
              <a:buSzTx/>
              <a:buFont typeface="Wingdings"/>
              <a:buChar char=""/>
              <a:tabLst>
                <a:tab pos="5832475" algn="l"/>
              </a:tabLst>
              <a:defRPr/>
            </a:pPr>
            <a:endParaRPr kumimoji="0" lang="de-AT" sz="2000" b="0" i="0" u="none" strike="noStrike" kern="1200" cap="none" spc="0" normalizeH="0" baseline="0" noProof="0" dirty="0" smtClean="0">
              <a:ln>
                <a:noFill/>
              </a:ln>
              <a:solidFill>
                <a:prstClr val="black"/>
              </a:solidFill>
              <a:effectLst/>
              <a:uLnTx/>
              <a:uFillTx/>
              <a:latin typeface="Calibri" panose="020F0502020204030204"/>
              <a:ea typeface="Calibri"/>
              <a:cs typeface="Times New Roman"/>
            </a:endParaRPr>
          </a:p>
          <a:p>
            <a:pPr marL="457200" marR="0" lvl="1" indent="0" algn="l" defTabSz="914400" rtl="0" eaLnBrk="1" fontAlgn="auto" latinLnBrk="0" hangingPunct="1">
              <a:lnSpc>
                <a:spcPct val="115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black"/>
              </a:solidFill>
              <a:effectLst/>
              <a:uLnTx/>
              <a:uFillTx/>
              <a:latin typeface="Calibri" panose="020F0502020204030204"/>
              <a:ea typeface="+mn-ea"/>
              <a:cs typeface="Times New Roman"/>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Grafik 4" descr="F:\Users\Jilka\Documents\Lieselotte\DOERN\Zöbing\Stolz auf unser Dorf 2019_Gemeinschaftsobstgarten Zöbing_ 4 .JPG"/>
          <p:cNvPicPr/>
          <p:nvPr/>
        </p:nvPicPr>
        <p:blipFill>
          <a:blip r:embed="rId3" cstate="screen">
            <a:extLst>
              <a:ext uri="{28A0092B-C50C-407E-A947-70E740481C1C}">
                <a14:useLocalDpi xmlns:a14="http://schemas.microsoft.com/office/drawing/2010/main"/>
              </a:ext>
            </a:extLst>
          </a:blip>
          <a:stretch>
            <a:fillRect/>
          </a:stretch>
        </p:blipFill>
        <p:spPr bwMode="auto">
          <a:xfrm>
            <a:off x="89210" y="635623"/>
            <a:ext cx="3200400" cy="3200400"/>
          </a:xfrm>
          <a:prstGeom prst="rect">
            <a:avLst/>
          </a:prstGeom>
          <a:noFill/>
          <a:ln>
            <a:solidFill>
              <a:schemeClr val="tx1"/>
            </a:solidFill>
          </a:ln>
        </p:spPr>
      </p:pic>
      <p:pic>
        <p:nvPicPr>
          <p:cNvPr id="2" name="Grafik 1"/>
          <p:cNvPicPr>
            <a:picLocks noChangeAspect="1"/>
          </p:cNvPicPr>
          <p:nvPr/>
        </p:nvPicPr>
        <p:blipFill>
          <a:blip r:embed="rId4" cstate="print"/>
          <a:stretch>
            <a:fillRect/>
          </a:stretch>
        </p:blipFill>
        <p:spPr>
          <a:xfrm>
            <a:off x="165616" y="5638694"/>
            <a:ext cx="2743438" cy="1219306"/>
          </a:xfrm>
          <a:prstGeom prst="rect">
            <a:avLst/>
          </a:prstGeom>
        </p:spPr>
      </p:pic>
      <p:pic>
        <p:nvPicPr>
          <p:cNvPr id="1026" name="Picture 2"/>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7143883" y="4059044"/>
            <a:ext cx="4732165" cy="2661843"/>
          </a:xfrm>
          <a:prstGeom prst="rect">
            <a:avLst/>
          </a:prstGeom>
          <a:noFill/>
          <a:ln w="9525">
            <a:noFill/>
            <a:miter lim="800000"/>
            <a:headEnd/>
            <a:tailEnd/>
          </a:ln>
          <a:effectLst/>
        </p:spPr>
      </p:pic>
      <p:pic>
        <p:nvPicPr>
          <p:cNvPr id="7" name="Grafik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47285" y="135579"/>
            <a:ext cx="3066522" cy="567393"/>
          </a:xfrm>
          <a:prstGeom prst="rect">
            <a:avLst/>
          </a:prstGeom>
        </p:spPr>
      </p:pic>
    </p:spTree>
    <p:extLst>
      <p:ext uri="{BB962C8B-B14F-4D97-AF65-F5344CB8AC3E}">
        <p14:creationId xmlns:p14="http://schemas.microsoft.com/office/powerpoint/2010/main" val="20494500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3512633" y="2051824"/>
            <a:ext cx="4906537" cy="2219093"/>
          </a:xfrm>
          <a:prstGeom prst="rect">
            <a:avLst/>
          </a:prstGeom>
          <a:noFill/>
          <a:ln w="28575">
            <a:solidFill>
              <a:srgbClr val="73941A"/>
            </a:solidFill>
          </a:ln>
        </p:spPr>
        <p:txBody>
          <a:bodyPr wrap="square" lIns="288000" rIns="396000" bIns="4680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0850" marR="0" lvl="0" algn="ctr" defTabSz="914400" rtl="0" eaLnBrk="1" fontAlgn="auto" latinLnBrk="0" hangingPunct="1">
              <a:lnSpc>
                <a:spcPct val="100000"/>
              </a:lnSpc>
              <a:spcBef>
                <a:spcPts val="0"/>
              </a:spcBef>
              <a:spcAft>
                <a:spcPts val="0"/>
              </a:spcAft>
              <a:buClrTx/>
              <a:buSzTx/>
              <a:buFontTx/>
              <a:buNone/>
              <a:tabLst>
                <a:tab pos="5832475" algn="l"/>
              </a:tabLst>
              <a:defRPr/>
            </a:pPr>
            <a:r>
              <a:rPr lang="de-AT" sz="8800" dirty="0" smtClean="0">
                <a:solidFill>
                  <a:prstClr val="black"/>
                </a:solidFill>
                <a:latin typeface="Calibri" panose="020F0502020204030204"/>
              </a:rPr>
              <a:t>DANKE</a:t>
            </a:r>
          </a:p>
          <a:p>
            <a:pPr marL="742950" lvl="1" indent="-285750">
              <a:lnSpc>
                <a:spcPct val="115000"/>
              </a:lnSpc>
              <a:buFont typeface="Wingdings"/>
              <a:buChar char=""/>
              <a:tabLst>
                <a:tab pos="5832475" algn="l"/>
              </a:tabLst>
              <a:defRPr/>
            </a:pPr>
            <a:endParaRPr lang="de-AT" sz="2000" dirty="0" smtClean="0">
              <a:solidFill>
                <a:prstClr val="black"/>
              </a:solidFill>
              <a:ea typeface="Calibri"/>
              <a:cs typeface="Times New Roman"/>
            </a:endParaRPr>
          </a:p>
          <a:p>
            <a:pPr marL="742950" marR="0" lvl="1" indent="-285750" defTabSz="914400" rtl="0" eaLnBrk="1" fontAlgn="auto" latinLnBrk="0" hangingPunct="1">
              <a:lnSpc>
                <a:spcPct val="115000"/>
              </a:lnSpc>
              <a:spcBef>
                <a:spcPts val="0"/>
              </a:spcBef>
              <a:spcAft>
                <a:spcPts val="0"/>
              </a:spcAft>
              <a:buClrTx/>
              <a:buSzTx/>
              <a:tabLst>
                <a:tab pos="5832475" algn="l"/>
              </a:tabLst>
              <a:defRPr/>
            </a:pPr>
            <a:endParaRPr lang="de-AT" sz="2000" dirty="0" smtClean="0">
              <a:solidFill>
                <a:prstClr val="black"/>
              </a:solidFill>
              <a:latin typeface="Calibri" panose="020F0502020204030204"/>
              <a:ea typeface="Calibri"/>
              <a:cs typeface="Times New Roman"/>
            </a:endParaRPr>
          </a:p>
          <a:p>
            <a:pPr marL="742950" marR="0" lvl="1" indent="-285750" defTabSz="914400" rtl="0" eaLnBrk="1" fontAlgn="auto" latinLnBrk="0" hangingPunct="1">
              <a:lnSpc>
                <a:spcPct val="115000"/>
              </a:lnSpc>
              <a:spcBef>
                <a:spcPts val="0"/>
              </a:spcBef>
              <a:spcAft>
                <a:spcPts val="0"/>
              </a:spcAft>
              <a:buClrTx/>
              <a:buSzTx/>
              <a:tabLst>
                <a:tab pos="5832475" algn="l"/>
              </a:tabLst>
              <a:defRPr/>
            </a:pPr>
            <a:endParaRPr lang="de-AT" sz="2000" dirty="0" smtClean="0">
              <a:solidFill>
                <a:prstClr val="black"/>
              </a:solidFill>
              <a:latin typeface="Calibri" panose="020F0502020204030204"/>
              <a:ea typeface="Calibri"/>
              <a:cs typeface="Times New Roman"/>
            </a:endParaRPr>
          </a:p>
          <a:p>
            <a:pPr marL="742950" marR="0" lvl="1" indent="-285750" defTabSz="914400" rtl="0" eaLnBrk="1" fontAlgn="auto" latinLnBrk="0" hangingPunct="1">
              <a:lnSpc>
                <a:spcPct val="115000"/>
              </a:lnSpc>
              <a:spcBef>
                <a:spcPts val="0"/>
              </a:spcBef>
              <a:spcAft>
                <a:spcPts val="0"/>
              </a:spcAft>
              <a:buClrTx/>
              <a:buSzTx/>
              <a:buFont typeface="Wingdings"/>
              <a:buChar char=""/>
              <a:tabLst>
                <a:tab pos="5832475" algn="l"/>
              </a:tabLst>
              <a:defRPr/>
            </a:pPr>
            <a:endParaRPr lang="de-AT" sz="2000" dirty="0" smtClean="0">
              <a:solidFill>
                <a:prstClr val="black"/>
              </a:solidFill>
              <a:latin typeface="Calibri" panose="020F0502020204030204"/>
              <a:ea typeface="Calibri"/>
              <a:cs typeface="Times New Roman"/>
            </a:endParaRPr>
          </a:p>
          <a:p>
            <a:pPr marL="742950" marR="0" lvl="1" indent="-285750" defTabSz="914400" rtl="0" eaLnBrk="1" fontAlgn="auto" latinLnBrk="0" hangingPunct="1">
              <a:lnSpc>
                <a:spcPct val="115000"/>
              </a:lnSpc>
              <a:spcBef>
                <a:spcPts val="0"/>
              </a:spcBef>
              <a:spcAft>
                <a:spcPts val="0"/>
              </a:spcAft>
              <a:buClrTx/>
              <a:buSzTx/>
              <a:buFont typeface="Wingdings"/>
              <a:buChar char=""/>
              <a:tabLst>
                <a:tab pos="5832475" algn="l"/>
              </a:tabLst>
              <a:defRPr/>
            </a:pPr>
            <a:endParaRPr lang="de-AT" sz="2000" dirty="0" smtClean="0">
              <a:solidFill>
                <a:prstClr val="black"/>
              </a:solidFill>
              <a:latin typeface="Calibri" panose="020F0502020204030204"/>
              <a:ea typeface="Calibri"/>
              <a:cs typeface="Times New Roman"/>
            </a:endParaRPr>
          </a:p>
          <a:p>
            <a:pPr marL="742950" marR="0" lvl="1" indent="-285750" defTabSz="914400" rtl="0" eaLnBrk="1" fontAlgn="auto" latinLnBrk="0" hangingPunct="1">
              <a:lnSpc>
                <a:spcPct val="115000"/>
              </a:lnSpc>
              <a:spcBef>
                <a:spcPts val="0"/>
              </a:spcBef>
              <a:spcAft>
                <a:spcPts val="0"/>
              </a:spcAft>
              <a:buClrTx/>
              <a:buSzTx/>
              <a:buFont typeface="Wingdings"/>
              <a:buChar char=""/>
              <a:tabLst>
                <a:tab pos="5832475" algn="l"/>
              </a:tabLst>
              <a:defRPr/>
            </a:pPr>
            <a:endParaRPr kumimoji="0" lang="de-AT" sz="2000" b="0" i="0" u="none" strike="noStrike" kern="1200" cap="none" spc="0" normalizeH="0" baseline="0" noProof="0" dirty="0" smtClean="0">
              <a:ln>
                <a:noFill/>
              </a:ln>
              <a:solidFill>
                <a:prstClr val="black"/>
              </a:solidFill>
              <a:effectLst/>
              <a:uLnTx/>
              <a:uFillTx/>
              <a:latin typeface="Calibri" panose="020F0502020204030204"/>
              <a:ea typeface="Calibri"/>
              <a:cs typeface="Times New Roman"/>
            </a:endParaRPr>
          </a:p>
          <a:p>
            <a:pPr marL="457200" marR="0" lvl="1" indent="0" algn="l" defTabSz="914400" rtl="0" eaLnBrk="1" fontAlgn="auto" latinLnBrk="0" hangingPunct="1">
              <a:lnSpc>
                <a:spcPct val="115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black"/>
              </a:solidFill>
              <a:effectLst/>
              <a:uLnTx/>
              <a:uFillTx/>
              <a:latin typeface="Calibri" panose="020F0502020204030204"/>
              <a:ea typeface="+mn-ea"/>
              <a:cs typeface="Times New Roman"/>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Grafik 4" descr="F:\Users\Jilka\Documents\Lieselotte\DOERN\Zöbing\Stolz auf unser Dorf 2019_Gemeinschaftsobstgarten Zöbing_ 4 .JPG"/>
          <p:cNvPicPr/>
          <p:nvPr/>
        </p:nvPicPr>
        <p:blipFill>
          <a:blip r:embed="rId3" cstate="screen">
            <a:extLst>
              <a:ext uri="{28A0092B-C50C-407E-A947-70E740481C1C}">
                <a14:useLocalDpi xmlns:a14="http://schemas.microsoft.com/office/drawing/2010/main"/>
              </a:ext>
            </a:extLst>
          </a:blip>
          <a:stretch>
            <a:fillRect/>
          </a:stretch>
        </p:blipFill>
        <p:spPr bwMode="auto">
          <a:xfrm>
            <a:off x="8519531" y="895696"/>
            <a:ext cx="3200400" cy="2033484"/>
          </a:xfrm>
          <a:prstGeom prst="rect">
            <a:avLst/>
          </a:prstGeom>
          <a:noFill/>
          <a:ln>
            <a:solidFill>
              <a:schemeClr val="tx1"/>
            </a:solidFill>
          </a:ln>
        </p:spPr>
      </p:pic>
      <p:pic>
        <p:nvPicPr>
          <p:cNvPr id="2" name="Grafik 1"/>
          <p:cNvPicPr>
            <a:picLocks noChangeAspect="1"/>
          </p:cNvPicPr>
          <p:nvPr/>
        </p:nvPicPr>
        <p:blipFill>
          <a:blip r:embed="rId4" cstate="print"/>
          <a:stretch>
            <a:fillRect/>
          </a:stretch>
        </p:blipFill>
        <p:spPr>
          <a:xfrm>
            <a:off x="165616" y="5638694"/>
            <a:ext cx="2743438" cy="1219306"/>
          </a:xfrm>
          <a:prstGeom prst="rect">
            <a:avLst/>
          </a:prstGeom>
        </p:spPr>
      </p:pic>
      <p:pic>
        <p:nvPicPr>
          <p:cNvPr id="1026"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1884555"/>
            <a:ext cx="3005903" cy="2207941"/>
          </a:xfrm>
          <a:prstGeom prst="rect">
            <a:avLst/>
          </a:prstGeom>
          <a:noFill/>
          <a:ln w="9525">
            <a:noFill/>
            <a:miter lim="800000"/>
            <a:headEnd/>
            <a:tailEnd/>
          </a:ln>
          <a:effectLst/>
        </p:spPr>
      </p:pic>
      <p:pic>
        <p:nvPicPr>
          <p:cNvPr id="9" name="Grafik 8" descr="logotraismauer-startseite.png"/>
          <p:cNvPicPr>
            <a:picLocks noChangeAspect="1"/>
          </p:cNvPicPr>
          <p:nvPr/>
        </p:nvPicPr>
        <p:blipFill>
          <a:blip r:embed="rId6" cstate="print"/>
          <a:stretch>
            <a:fillRect/>
          </a:stretch>
        </p:blipFill>
        <p:spPr>
          <a:xfrm>
            <a:off x="1483112" y="4432875"/>
            <a:ext cx="4785513" cy="1220794"/>
          </a:xfrm>
          <a:prstGeom prst="rect">
            <a:avLst/>
          </a:prstGeom>
          <a:ln>
            <a:solidFill>
              <a:schemeClr val="tx1"/>
            </a:solidFill>
          </a:ln>
        </p:spPr>
      </p:pic>
      <p:pic>
        <p:nvPicPr>
          <p:cNvPr id="3" name="Grafik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8483" y="532940"/>
            <a:ext cx="5065295" cy="935035"/>
          </a:xfrm>
          <a:prstGeom prst="rect">
            <a:avLst/>
          </a:prstGeom>
        </p:spPr>
      </p:pic>
      <p:pic>
        <p:nvPicPr>
          <p:cNvPr id="4" name="Grafik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66562" y="4092496"/>
            <a:ext cx="2592365" cy="2336329"/>
          </a:xfrm>
          <a:prstGeom prst="rect">
            <a:avLst/>
          </a:prstGeom>
        </p:spPr>
      </p:pic>
    </p:spTree>
    <p:extLst>
      <p:ext uri="{BB962C8B-B14F-4D97-AF65-F5344CB8AC3E}">
        <p14:creationId xmlns:p14="http://schemas.microsoft.com/office/powerpoint/2010/main" val="3777758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stretch>
            <a:fillRect/>
          </a:stretch>
        </p:blipFill>
        <p:spPr>
          <a:xfrm>
            <a:off x="127820" y="5638694"/>
            <a:ext cx="2743438" cy="1219306"/>
          </a:xfrm>
          <a:prstGeom prst="rect">
            <a:avLst/>
          </a:prstGeom>
        </p:spPr>
      </p:pic>
      <p:pic>
        <p:nvPicPr>
          <p:cNvPr id="8" name="Grafik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341" y="-8338"/>
            <a:ext cx="4792336" cy="4146461"/>
          </a:xfrm>
          <a:prstGeom prst="rect">
            <a:avLst/>
          </a:prstGeom>
          <a:effectLst>
            <a:outerShdw blurRad="50800" dist="38100" dir="8100000" algn="tr" rotWithShape="0">
              <a:prstClr val="black">
                <a:alpha val="40000"/>
              </a:prstClr>
            </a:outerShdw>
          </a:effectLst>
        </p:spPr>
      </p:pic>
      <p:pic>
        <p:nvPicPr>
          <p:cNvPr id="13" name="Grafik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70737" y="2940043"/>
            <a:ext cx="4322073" cy="4322073"/>
          </a:xfrm>
          <a:prstGeom prst="rect">
            <a:avLst/>
          </a:prstGeom>
        </p:spPr>
      </p:pic>
      <p:grpSp>
        <p:nvGrpSpPr>
          <p:cNvPr id="3" name="Gruppieren 2"/>
          <p:cNvGrpSpPr/>
          <p:nvPr/>
        </p:nvGrpSpPr>
        <p:grpSpPr>
          <a:xfrm>
            <a:off x="3214564" y="5962921"/>
            <a:ext cx="4224080" cy="447281"/>
            <a:chOff x="3435178" y="6021965"/>
            <a:chExt cx="4224080" cy="447281"/>
          </a:xfrm>
        </p:grpSpPr>
        <p:pic>
          <p:nvPicPr>
            <p:cNvPr id="12" name="Grafik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11631" y="6021965"/>
              <a:ext cx="1547627" cy="447281"/>
            </a:xfrm>
            <a:prstGeom prst="rect">
              <a:avLst/>
            </a:prstGeom>
          </p:spPr>
        </p:pic>
        <p:pic>
          <p:nvPicPr>
            <p:cNvPr id="14" name="Grafik 1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35178" y="6093229"/>
              <a:ext cx="2287672" cy="376017"/>
            </a:xfrm>
            <a:prstGeom prst="rect">
              <a:avLst/>
            </a:prstGeom>
          </p:spPr>
        </p:pic>
      </p:grpSp>
      <p:pic>
        <p:nvPicPr>
          <p:cNvPr id="4" name="Grafik 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04627" y="-8338"/>
            <a:ext cx="973499" cy="584297"/>
          </a:xfrm>
          <a:prstGeom prst="rect">
            <a:avLst/>
          </a:prstGeom>
        </p:spPr>
      </p:pic>
      <p:sp>
        <p:nvSpPr>
          <p:cNvPr id="6" name="Textfeld 5"/>
          <p:cNvSpPr txBox="1"/>
          <p:nvPr/>
        </p:nvSpPr>
        <p:spPr>
          <a:xfrm>
            <a:off x="3312160" y="1179423"/>
            <a:ext cx="7592907" cy="3447098"/>
          </a:xfrm>
          <a:prstGeom prst="rect">
            <a:avLst/>
          </a:prstGeom>
          <a:noFill/>
          <a:ln w="28575">
            <a:solidFill>
              <a:srgbClr val="73941A"/>
            </a:solidFill>
          </a:ln>
        </p:spPr>
        <p:txBody>
          <a:bodyPr wrap="square" rIns="450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AT" sz="2600" dirty="0" smtClean="0">
                <a:solidFill>
                  <a:prstClr val="black"/>
                </a:solidFill>
                <a:latin typeface="Calibri" panose="020F0502020204030204"/>
              </a:rPr>
              <a:t>Stadtgemeinde Ternitz</a:t>
            </a:r>
            <a:endParaRPr kumimoji="0" lang="de-AT" sz="26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AT" sz="3200" b="1" i="0" u="none" strike="noStrike" kern="1200" cap="none" spc="0" normalizeH="0" baseline="0" noProof="0" dirty="0" smtClean="0">
                <a:ln>
                  <a:noFill/>
                </a:ln>
                <a:solidFill>
                  <a:srgbClr val="C00000"/>
                </a:solidFill>
                <a:effectLst/>
                <a:uLnTx/>
                <a:uFillTx/>
                <a:latin typeface="Calibri" panose="020F0502020204030204"/>
                <a:ea typeface="+mn-ea"/>
                <a:cs typeface="+mn-cs"/>
              </a:rPr>
              <a:t>Von der familienfreundlichen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AT" sz="3200" b="1" i="0" u="none" strike="noStrike" kern="1200" cap="none" spc="0" normalizeH="0" baseline="0" noProof="0" dirty="0" smtClean="0">
                <a:ln>
                  <a:noFill/>
                </a:ln>
                <a:solidFill>
                  <a:srgbClr val="C00000"/>
                </a:solidFill>
                <a:effectLst/>
                <a:uLnTx/>
                <a:uFillTx/>
                <a:latin typeface="Calibri" panose="020F0502020204030204"/>
                <a:ea typeface="+mn-ea"/>
                <a:cs typeface="+mn-cs"/>
              </a:rPr>
              <a:t>Gemeinde zur Stadterneuerung</a:t>
            </a:r>
          </a:p>
          <a:p>
            <a:pPr marL="0" marR="0" lvl="0" indent="0" algn="r" defTabSz="914400" rtl="0" eaLnBrk="1" fontAlgn="auto" latinLnBrk="0" hangingPunct="1">
              <a:lnSpc>
                <a:spcPct val="100000"/>
              </a:lnSpc>
              <a:spcBef>
                <a:spcPts val="0"/>
              </a:spcBef>
              <a:spcAft>
                <a:spcPts val="0"/>
              </a:spcAft>
              <a:buClrTx/>
              <a:buSzTx/>
              <a:buFontTx/>
              <a:buNone/>
              <a:tabLst/>
              <a:defRPr/>
            </a:pPr>
            <a:r>
              <a:rPr lang="de-AT" sz="2000" dirty="0" smtClean="0">
                <a:solidFill>
                  <a:prstClr val="black"/>
                </a:solidFill>
                <a:latin typeface="Calibri" panose="020F0502020204030204"/>
              </a:rPr>
              <a:t>GR Erik Hofer, STERN-Beauftragter</a:t>
            </a:r>
            <a:endParaRPr kumimoji="0" lang="de-AT" sz="20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Grafik 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809512" y="442989"/>
            <a:ext cx="1841675" cy="1296616"/>
          </a:xfrm>
          <a:prstGeom prst="rect">
            <a:avLst/>
          </a:prstGeom>
        </p:spPr>
      </p:pic>
      <p:pic>
        <p:nvPicPr>
          <p:cNvPr id="11" name="Grafik 1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047285" y="135579"/>
            <a:ext cx="3066522" cy="567393"/>
          </a:xfrm>
          <a:prstGeom prst="rect">
            <a:avLst/>
          </a:prstGeom>
        </p:spPr>
      </p:pic>
    </p:spTree>
    <p:extLst>
      <p:ext uri="{BB962C8B-B14F-4D97-AF65-F5344CB8AC3E}">
        <p14:creationId xmlns:p14="http://schemas.microsoft.com/office/powerpoint/2010/main" val="9745875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p:cNvGrpSpPr/>
          <p:nvPr/>
        </p:nvGrpSpPr>
        <p:grpSpPr>
          <a:xfrm>
            <a:off x="3926049" y="800292"/>
            <a:ext cx="7709483" cy="2031326"/>
            <a:chOff x="4194495" y="711276"/>
            <a:chExt cx="7709483" cy="2031326"/>
          </a:xfrm>
        </p:grpSpPr>
        <p:sp>
          <p:nvSpPr>
            <p:cNvPr id="6" name="Textfeld 5"/>
            <p:cNvSpPr txBox="1"/>
            <p:nvPr/>
          </p:nvSpPr>
          <p:spPr>
            <a:xfrm>
              <a:off x="4194495" y="711277"/>
              <a:ext cx="7709483" cy="2031325"/>
            </a:xfrm>
            <a:prstGeom prst="rect">
              <a:avLst/>
            </a:prstGeom>
            <a:noFill/>
            <a:ln w="28575">
              <a:solidFill>
                <a:srgbClr val="84979D"/>
              </a:solidFill>
            </a:ln>
          </p:spPr>
          <p:txBody>
            <a:bodyPr wrap="square" rIns="450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800" b="0" i="1"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800" b="0" i="1"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800" b="0" i="1"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feld 6"/>
            <p:cNvSpPr txBox="1"/>
            <p:nvPr/>
          </p:nvSpPr>
          <p:spPr>
            <a:xfrm>
              <a:off x="4752963" y="711276"/>
              <a:ext cx="7151015" cy="12926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AT" sz="3900" b="1" i="0" u="none" strike="noStrike" kern="1200" cap="none" spc="0" normalizeH="0" baseline="0" noProof="0" dirty="0" smtClean="0">
                  <a:ln>
                    <a:noFill/>
                  </a:ln>
                  <a:solidFill>
                    <a:prstClr val="black"/>
                  </a:solidFill>
                  <a:effectLst/>
                  <a:uLnTx/>
                  <a:uFillTx/>
                  <a:latin typeface="Calibri" panose="020F0502020204030204"/>
                  <a:ea typeface="+mn-ea"/>
                  <a:cs typeface="+mn-cs"/>
                </a:rPr>
                <a:t>Ablauf</a:t>
              </a:r>
              <a:br>
                <a:rPr kumimoji="0" lang="de-AT" sz="3900" b="1" i="0" u="none" strike="noStrike" kern="1200" cap="none" spc="0" normalizeH="0" baseline="0" noProof="0" dirty="0" smtClean="0">
                  <a:ln>
                    <a:noFill/>
                  </a:ln>
                  <a:solidFill>
                    <a:prstClr val="black"/>
                  </a:solidFill>
                  <a:effectLst/>
                  <a:uLnTx/>
                  <a:uFillTx/>
                  <a:latin typeface="Calibri" panose="020F0502020204030204"/>
                  <a:ea typeface="+mn-ea"/>
                  <a:cs typeface="+mn-cs"/>
                </a:rPr>
              </a:br>
              <a:r>
                <a:rPr kumimoji="0" lang="de-AT" sz="3900" b="1" i="0" u="none" strike="noStrike" kern="1200" cap="none" spc="0" normalizeH="0" baseline="0" noProof="0" dirty="0" smtClean="0">
                  <a:ln>
                    <a:noFill/>
                  </a:ln>
                  <a:solidFill>
                    <a:prstClr val="black"/>
                  </a:solidFill>
                  <a:effectLst/>
                  <a:uLnTx/>
                  <a:uFillTx/>
                  <a:latin typeface="Calibri" panose="020F0502020204030204"/>
                  <a:ea typeface="+mn-ea"/>
                  <a:cs typeface="+mn-cs"/>
                </a:rPr>
                <a:t>17.00 </a:t>
              </a:r>
              <a:r>
                <a:rPr kumimoji="0" lang="de-AT" sz="3900" b="1" i="0" u="none" strike="noStrike" kern="1200" cap="none" spc="0" normalizeH="0" baseline="0" noProof="0" smtClean="0">
                  <a:ln>
                    <a:noFill/>
                  </a:ln>
                  <a:solidFill>
                    <a:prstClr val="black"/>
                  </a:solidFill>
                  <a:effectLst/>
                  <a:uLnTx/>
                  <a:uFillTx/>
                  <a:latin typeface="Calibri" panose="020F0502020204030204"/>
                  <a:ea typeface="+mn-ea"/>
                  <a:cs typeface="+mn-cs"/>
                </a:rPr>
                <a:t>bis 18.15</a:t>
              </a:r>
              <a:endParaRPr kumimoji="0" lang="de-DE" sz="39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8" name="Titel 1"/>
          <p:cNvSpPr txBox="1">
            <a:spLocks/>
          </p:cNvSpPr>
          <p:nvPr/>
        </p:nvSpPr>
        <p:spPr>
          <a:xfrm>
            <a:off x="193548" y="2663687"/>
            <a:ext cx="10951530" cy="3485444"/>
          </a:xfrm>
          <a:prstGeom prst="rect">
            <a:avLst/>
          </a:prstGeom>
          <a:ln w="19050">
            <a:solidFill>
              <a:srgbClr val="84979D"/>
            </a:solidFill>
          </a:ln>
        </p:spPr>
        <p:txBody>
          <a:bodyPr vert="horz" lIns="180000" tIns="45720" rIns="180000" bIns="262800" rtlCol="0" anchor="b">
            <a:normAutofit/>
          </a:bodyPr>
          <a:lstStyle>
            <a:defPPr>
              <a:defRPr lang="de-DE"/>
            </a:defPPr>
            <a:lvl1pPr>
              <a:lnSpc>
                <a:spcPct val="90000"/>
              </a:lnSpc>
              <a:spcBef>
                <a:spcPct val="0"/>
              </a:spcBef>
              <a:buNone/>
              <a:defRPr sz="2000">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de-DE" sz="20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9" name="Textfeld 8"/>
          <p:cNvSpPr txBox="1"/>
          <p:nvPr/>
        </p:nvSpPr>
        <p:spPr>
          <a:xfrm>
            <a:off x="193548" y="2831618"/>
            <a:ext cx="11441985" cy="3375283"/>
          </a:xfrm>
          <a:prstGeom prst="rect">
            <a:avLst/>
          </a:prstGeom>
          <a:noFill/>
        </p:spPr>
        <p:txBody>
          <a:bodyPr wrap="square" rtlCol="0">
            <a:spAutoFit/>
          </a:bodyPr>
          <a:lstStyle/>
          <a:p>
            <a:pPr marL="342900" marR="0" lvl="0" indent="-342900" algn="l" defTabSz="914400" rtl="0" eaLnBrk="1" fontAlgn="auto" latinLnBrk="0" hangingPunct="1">
              <a:lnSpc>
                <a:spcPts val="3200"/>
              </a:lnSpc>
              <a:spcBef>
                <a:spcPts val="0"/>
              </a:spcBef>
              <a:spcAft>
                <a:spcPts val="0"/>
              </a:spcAft>
              <a:buClrTx/>
              <a:buSzTx/>
              <a:buFont typeface="Arial" panose="020B0604020202020204" pitchFamily="34" charset="0"/>
              <a:buChar char="•"/>
              <a:tabLst/>
              <a:defRPr/>
            </a:pPr>
            <a:r>
              <a:rPr lang="de-DE" dirty="0" smtClean="0">
                <a:solidFill>
                  <a:prstClr val="black"/>
                </a:solidFill>
                <a:latin typeface="Calibri" panose="020F0502020204030204"/>
              </a:rPr>
              <a:t>Begrüßung</a:t>
            </a:r>
            <a:r>
              <a:rPr kumimoji="0" lang="de-DE" b="0" i="0" u="none" strike="noStrike" kern="1200" cap="none" spc="0" normalizeH="0" baseline="0" noProof="0" dirty="0" smtClean="0">
                <a:ln>
                  <a:noFill/>
                </a:ln>
                <a:solidFill>
                  <a:prstClr val="black"/>
                </a:solidFill>
                <a:effectLst/>
                <a:uLnTx/>
                <a:uFillTx/>
                <a:latin typeface="Calibri" panose="020F0502020204030204"/>
              </a:rPr>
              <a:t> durch GF </a:t>
            </a:r>
            <a:r>
              <a:rPr kumimoji="0" lang="de-DE" b="1" i="0" u="none" strike="noStrike" kern="1200" cap="none" spc="0" normalizeH="0" baseline="0" noProof="0" dirty="0" smtClean="0">
                <a:ln>
                  <a:noFill/>
                </a:ln>
                <a:solidFill>
                  <a:prstClr val="black"/>
                </a:solidFill>
                <a:effectLst/>
                <a:uLnTx/>
                <a:uFillTx/>
                <a:latin typeface="Calibri" panose="020F0502020204030204"/>
              </a:rPr>
              <a:t>Christine Lechner</a:t>
            </a:r>
          </a:p>
          <a:p>
            <a:pPr marL="342900" marR="0" lvl="0" indent="-342900" algn="l" defTabSz="914400" rtl="0" eaLnBrk="1" fontAlgn="auto" latinLnBrk="0" hangingPunct="1">
              <a:lnSpc>
                <a:spcPts val="3200"/>
              </a:lnSpc>
              <a:spcBef>
                <a:spcPts val="0"/>
              </a:spcBef>
              <a:spcAft>
                <a:spcPts val="0"/>
              </a:spcAft>
              <a:buClrTx/>
              <a:buSzTx/>
              <a:buFont typeface="Arial" panose="020B0604020202020204" pitchFamily="34" charset="0"/>
              <a:buChar char="•"/>
              <a:tabLst/>
              <a:defRPr/>
            </a:pPr>
            <a:r>
              <a:rPr kumimoji="0" lang="de-AT" b="0" i="0" u="none" strike="noStrike" kern="1200" cap="none" spc="0" normalizeH="0" baseline="0" noProof="0" dirty="0" smtClean="0">
                <a:ln>
                  <a:noFill/>
                </a:ln>
                <a:solidFill>
                  <a:prstClr val="black"/>
                </a:solidFill>
                <a:effectLst/>
                <a:uLnTx/>
                <a:uFillTx/>
                <a:latin typeface="Calibri" panose="020F0502020204030204"/>
              </a:rPr>
              <a:t>Videobotschaft von Landeshauptfrau </a:t>
            </a:r>
            <a:r>
              <a:rPr kumimoji="0" lang="de-AT" b="1" i="0" u="none" strike="noStrike" kern="1200" cap="none" spc="0" normalizeH="0" baseline="0" noProof="0" dirty="0" smtClean="0">
                <a:ln>
                  <a:noFill/>
                </a:ln>
                <a:solidFill>
                  <a:prstClr val="black"/>
                </a:solidFill>
                <a:effectLst/>
                <a:uLnTx/>
                <a:uFillTx/>
                <a:latin typeface="Calibri" panose="020F0502020204030204"/>
              </a:rPr>
              <a:t>Johanna </a:t>
            </a:r>
            <a:r>
              <a:rPr kumimoji="0" lang="de-AT" b="1" i="0" u="none" strike="noStrike" kern="1200" cap="none" spc="0" normalizeH="0" baseline="0" noProof="0" dirty="0" err="1" smtClean="0">
                <a:ln>
                  <a:noFill/>
                </a:ln>
                <a:solidFill>
                  <a:prstClr val="black"/>
                </a:solidFill>
                <a:effectLst/>
                <a:uLnTx/>
                <a:uFillTx/>
                <a:latin typeface="Calibri" panose="020F0502020204030204"/>
              </a:rPr>
              <a:t>Mikl</a:t>
            </a:r>
            <a:r>
              <a:rPr kumimoji="0" lang="de-AT" b="1" i="0" u="none" strike="noStrike" kern="1200" cap="none" spc="0" normalizeH="0" baseline="0" noProof="0" dirty="0" smtClean="0">
                <a:ln>
                  <a:noFill/>
                </a:ln>
                <a:solidFill>
                  <a:prstClr val="black"/>
                </a:solidFill>
                <a:effectLst/>
                <a:uLnTx/>
                <a:uFillTx/>
                <a:latin typeface="Calibri" panose="020F0502020204030204"/>
              </a:rPr>
              <a:t>-Leitner</a:t>
            </a:r>
          </a:p>
          <a:p>
            <a:pPr marL="342900" lvl="0" indent="-342900">
              <a:lnSpc>
                <a:spcPts val="3200"/>
              </a:lnSpc>
              <a:buFont typeface="Arial" panose="020B0604020202020204" pitchFamily="34" charset="0"/>
              <a:buChar char="•"/>
            </a:pPr>
            <a:r>
              <a:rPr lang="de-AT" dirty="0" smtClean="0">
                <a:solidFill>
                  <a:prstClr val="black"/>
                </a:solidFill>
                <a:latin typeface="Calibri" panose="020F0502020204030204"/>
              </a:rPr>
              <a:t>Einleitung </a:t>
            </a:r>
            <a:r>
              <a:rPr kumimoji="0" lang="de-AT" b="0" i="0" u="none" strike="noStrike" kern="1200" cap="none" spc="0" normalizeH="0" baseline="0" noProof="0" dirty="0" smtClean="0">
                <a:ln>
                  <a:noFill/>
                </a:ln>
                <a:solidFill>
                  <a:prstClr val="black"/>
                </a:solidFill>
                <a:effectLst/>
                <a:uLnTx/>
                <a:uFillTx/>
                <a:latin typeface="Calibri" panose="020F0502020204030204"/>
              </a:rPr>
              <a:t>Obfrau </a:t>
            </a:r>
            <a:r>
              <a:rPr kumimoji="0" lang="de-AT" b="1" i="0" u="none" strike="noStrike" kern="1200" cap="none" spc="0" normalizeH="0" baseline="0" noProof="0" dirty="0" smtClean="0">
                <a:ln>
                  <a:noFill/>
                </a:ln>
                <a:solidFill>
                  <a:prstClr val="black"/>
                </a:solidFill>
                <a:effectLst/>
                <a:uLnTx/>
                <a:uFillTx/>
                <a:latin typeface="Calibri" panose="020F0502020204030204"/>
              </a:rPr>
              <a:t>Maria Forstner</a:t>
            </a:r>
            <a:r>
              <a:rPr lang="de-AT" dirty="0">
                <a:solidFill>
                  <a:prstClr val="black"/>
                </a:solidFill>
              </a:rPr>
              <a:t>, </a:t>
            </a:r>
            <a:r>
              <a:rPr lang="de-AT" dirty="0" smtClean="0">
                <a:solidFill>
                  <a:prstClr val="black"/>
                </a:solidFill>
              </a:rPr>
              <a:t> NÖ Dorf- und Stadterneuerung, Gemeinschaft </a:t>
            </a:r>
            <a:r>
              <a:rPr lang="de-AT" dirty="0">
                <a:solidFill>
                  <a:prstClr val="black"/>
                </a:solidFill>
              </a:rPr>
              <a:t>der Dörfer und Städte </a:t>
            </a:r>
            <a:endParaRPr kumimoji="0" lang="de-AT" b="0" i="0" u="none" strike="noStrike" kern="1200" cap="none" spc="0" normalizeH="0" baseline="0" noProof="0" dirty="0" smtClean="0">
              <a:ln>
                <a:noFill/>
              </a:ln>
              <a:solidFill>
                <a:prstClr val="black"/>
              </a:solidFill>
              <a:effectLst/>
              <a:uLnTx/>
              <a:uFillTx/>
              <a:latin typeface="Calibri" panose="020F0502020204030204"/>
            </a:endParaRPr>
          </a:p>
          <a:p>
            <a:pPr marL="342900" indent="-342900">
              <a:lnSpc>
                <a:spcPts val="3200"/>
              </a:lnSpc>
              <a:buFont typeface="Arial" panose="020B0604020202020204" pitchFamily="34" charset="0"/>
              <a:buChar char="•"/>
              <a:defRPr/>
            </a:pPr>
            <a:r>
              <a:rPr lang="de-AT" dirty="0" smtClean="0">
                <a:solidFill>
                  <a:prstClr val="black"/>
                </a:solidFill>
                <a:latin typeface="Calibri" panose="020F0502020204030204"/>
              </a:rPr>
              <a:t>Info zu NÖ. Dorf- und Stadterneuerung durch </a:t>
            </a:r>
            <a:r>
              <a:rPr lang="de-AT" b="1" dirty="0" smtClean="0">
                <a:solidFill>
                  <a:prstClr val="black"/>
                </a:solidFill>
                <a:latin typeface="Calibri" panose="020F0502020204030204"/>
              </a:rPr>
              <a:t>Hubert Trauner</a:t>
            </a:r>
            <a:r>
              <a:rPr lang="de-AT" dirty="0" smtClean="0">
                <a:solidFill>
                  <a:prstClr val="black"/>
                </a:solidFill>
                <a:latin typeface="Calibri" panose="020F0502020204030204"/>
              </a:rPr>
              <a:t>, </a:t>
            </a:r>
            <a:r>
              <a:rPr lang="de-AT" dirty="0">
                <a:solidFill>
                  <a:prstClr val="black"/>
                </a:solidFill>
                <a:latin typeface="Calibri" panose="020F0502020204030204"/>
              </a:rPr>
              <a:t>NÖ Landesregierung, </a:t>
            </a:r>
            <a:r>
              <a:rPr lang="de-DE" dirty="0">
                <a:solidFill>
                  <a:prstClr val="black"/>
                </a:solidFill>
                <a:latin typeface="Calibri" panose="020F0502020204030204"/>
              </a:rPr>
              <a:t>Leiter des Fachbereiches</a:t>
            </a:r>
            <a:br>
              <a:rPr lang="de-DE" dirty="0">
                <a:solidFill>
                  <a:prstClr val="black"/>
                </a:solidFill>
                <a:latin typeface="Calibri" panose="020F0502020204030204"/>
              </a:rPr>
            </a:br>
            <a:r>
              <a:rPr lang="de-DE" dirty="0">
                <a:solidFill>
                  <a:prstClr val="black"/>
                </a:solidFill>
                <a:latin typeface="Calibri" panose="020F0502020204030204"/>
              </a:rPr>
              <a:t>Dorf- und Stadterneuerung, </a:t>
            </a:r>
            <a:r>
              <a:rPr lang="de-DE" dirty="0" smtClean="0">
                <a:solidFill>
                  <a:prstClr val="black"/>
                </a:solidFill>
                <a:latin typeface="Calibri" panose="020F0502020204030204"/>
              </a:rPr>
              <a:t>Ortskernbelebung</a:t>
            </a:r>
            <a:endParaRPr kumimoji="0" lang="de-AT" b="0" i="0" u="none" strike="noStrike" kern="1200" cap="none" spc="0" normalizeH="0" baseline="0" noProof="0" dirty="0" smtClean="0">
              <a:ln>
                <a:noFill/>
              </a:ln>
              <a:solidFill>
                <a:prstClr val="black"/>
              </a:solidFill>
              <a:effectLst/>
              <a:uLnTx/>
              <a:uFillTx/>
              <a:latin typeface="Calibri" panose="020F0502020204030204"/>
            </a:endParaRPr>
          </a:p>
          <a:p>
            <a:pPr marL="342900" lvl="0" indent="-342900">
              <a:lnSpc>
                <a:spcPts val="3200"/>
              </a:lnSpc>
              <a:buFont typeface="Arial" panose="020B0604020202020204" pitchFamily="34" charset="0"/>
              <a:buChar char="•"/>
            </a:pPr>
            <a:r>
              <a:rPr lang="de-AT" dirty="0" smtClean="0">
                <a:solidFill>
                  <a:prstClr val="black"/>
                </a:solidFill>
              </a:rPr>
              <a:t>5 Best Practice - Beispiele</a:t>
            </a:r>
            <a:endParaRPr lang="de-AT" dirty="0" smtClean="0">
              <a:solidFill>
                <a:prstClr val="black"/>
              </a:solidFill>
              <a:latin typeface="Calibri" panose="020F0502020204030204"/>
            </a:endParaRPr>
          </a:p>
          <a:p>
            <a:pPr marL="342900" lvl="0" indent="-342900">
              <a:lnSpc>
                <a:spcPts val="3200"/>
              </a:lnSpc>
              <a:buFont typeface="Arial" panose="020B0604020202020204" pitchFamily="34" charset="0"/>
              <a:buChar char="•"/>
            </a:pPr>
            <a:r>
              <a:rPr lang="de-AT" dirty="0" smtClean="0">
                <a:solidFill>
                  <a:prstClr val="black"/>
                </a:solidFill>
                <a:latin typeface="Calibri" panose="020F0502020204030204"/>
              </a:rPr>
              <a:t>Diskussion und Fragen</a:t>
            </a:r>
          </a:p>
          <a:p>
            <a:pPr marL="342900" lvl="0" indent="-342900">
              <a:lnSpc>
                <a:spcPts val="3200"/>
              </a:lnSpc>
              <a:buFont typeface="Arial" panose="020B0604020202020204" pitchFamily="34" charset="0"/>
              <a:buChar char="•"/>
            </a:pPr>
            <a:r>
              <a:rPr lang="de-DE" dirty="0">
                <a:solidFill>
                  <a:prstClr val="black"/>
                </a:solidFill>
              </a:rPr>
              <a:t>Schlussworte durch GF </a:t>
            </a:r>
            <a:r>
              <a:rPr lang="de-DE" dirty="0" smtClean="0">
                <a:solidFill>
                  <a:prstClr val="black"/>
                </a:solidFill>
              </a:rPr>
              <a:t>Walter Kirchler</a:t>
            </a:r>
            <a:endParaRPr kumimoji="0" lang="de-DE" b="0" i="0" u="none" strike="noStrike" kern="1200" cap="none" spc="0" normalizeH="0" baseline="0" noProof="0" dirty="0" smtClean="0">
              <a:ln>
                <a:noFill/>
              </a:ln>
              <a:solidFill>
                <a:prstClr val="black"/>
              </a:solidFill>
              <a:effectLst/>
              <a:uLnTx/>
              <a:uFillTx/>
              <a:latin typeface="Calibri" panose="020F0502020204030204"/>
            </a:endParaRPr>
          </a:p>
        </p:txBody>
      </p:sp>
      <p:pic>
        <p:nvPicPr>
          <p:cNvPr id="10" name="Grafik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3748334" cy="2498889"/>
          </a:xfrm>
          <a:prstGeom prst="rect">
            <a:avLst/>
          </a:prstGeom>
        </p:spPr>
      </p:pic>
    </p:spTree>
    <p:extLst>
      <p:ext uri="{BB962C8B-B14F-4D97-AF65-F5344CB8AC3E}">
        <p14:creationId xmlns:p14="http://schemas.microsoft.com/office/powerpoint/2010/main" val="4955561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2909053" y="1157621"/>
            <a:ext cx="7458265" cy="4254637"/>
          </a:xfrm>
          <a:prstGeom prst="rect">
            <a:avLst/>
          </a:prstGeom>
          <a:noFill/>
          <a:ln w="28575">
            <a:solidFill>
              <a:srgbClr val="73941A"/>
            </a:solidFill>
          </a:ln>
        </p:spPr>
        <p:txBody>
          <a:bodyPr wrap="square" lIns="288000" rIns="396000" bIns="4680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0850" marR="0" lvl="0" defTabSz="914400" rtl="0" eaLnBrk="1" fontAlgn="auto" latinLnBrk="0" hangingPunct="1">
              <a:lnSpc>
                <a:spcPct val="100000"/>
              </a:lnSpc>
              <a:spcBef>
                <a:spcPts val="0"/>
              </a:spcBef>
              <a:spcAft>
                <a:spcPts val="0"/>
              </a:spcAft>
              <a:buClrTx/>
              <a:buSzTx/>
              <a:buFontTx/>
              <a:buNone/>
              <a:tabLst>
                <a:tab pos="5832475" algn="l"/>
              </a:tabLst>
              <a:defRPr/>
            </a:pPr>
            <a:r>
              <a:rPr lang="de-AT" sz="3200" dirty="0" smtClean="0">
                <a:solidFill>
                  <a:srgbClr val="C00000"/>
                </a:solidFill>
                <a:latin typeface="Calibri" panose="020F0502020204030204"/>
              </a:rPr>
              <a:t>Unsere familienfreundliche </a:t>
            </a:r>
          </a:p>
          <a:p>
            <a:pPr marL="450850" marR="0" lvl="0" defTabSz="914400" rtl="0" eaLnBrk="1" fontAlgn="auto" latinLnBrk="0" hangingPunct="1">
              <a:lnSpc>
                <a:spcPct val="100000"/>
              </a:lnSpc>
              <a:spcBef>
                <a:spcPts val="0"/>
              </a:spcBef>
              <a:spcAft>
                <a:spcPts val="0"/>
              </a:spcAft>
              <a:buClrTx/>
              <a:buSzTx/>
              <a:buFontTx/>
              <a:buNone/>
              <a:tabLst>
                <a:tab pos="5832475" algn="l"/>
              </a:tabLst>
              <a:defRPr/>
            </a:pPr>
            <a:r>
              <a:rPr kumimoji="0" lang="de-AT" sz="3200" b="0" i="0" u="none" strike="noStrike" kern="1200" cap="none" spc="0" normalizeH="0" baseline="0" noProof="0" dirty="0" smtClean="0">
                <a:ln>
                  <a:noFill/>
                </a:ln>
                <a:solidFill>
                  <a:srgbClr val="C00000"/>
                </a:solidFill>
                <a:effectLst/>
                <a:uLnTx/>
                <a:uFillTx/>
                <a:latin typeface="Calibri" panose="020F0502020204030204"/>
                <a:ea typeface="+mn-ea"/>
                <a:cs typeface="+mn-cs"/>
              </a:rPr>
              <a:t>Gemeinde</a:t>
            </a:r>
          </a:p>
          <a:p>
            <a:pPr marL="450850" marR="0" lvl="0" defTabSz="914400" rtl="0" eaLnBrk="1" fontAlgn="auto" latinLnBrk="0" hangingPunct="1">
              <a:lnSpc>
                <a:spcPct val="100000"/>
              </a:lnSpc>
              <a:spcBef>
                <a:spcPts val="0"/>
              </a:spcBef>
              <a:spcAft>
                <a:spcPts val="0"/>
              </a:spcAft>
              <a:buClrTx/>
              <a:buSzTx/>
              <a:buFontTx/>
              <a:buNone/>
              <a:tabLst>
                <a:tab pos="5832475" algn="l"/>
              </a:tabLst>
              <a:defRPr/>
            </a:pPr>
            <a:endParaRPr kumimoji="0" lang="de-AT"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742950" marR="0" lvl="1" indent="-285750" defTabSz="914400" rtl="0" eaLnBrk="1" fontAlgn="auto" latinLnBrk="0" hangingPunct="1">
              <a:lnSpc>
                <a:spcPct val="115000"/>
              </a:lnSpc>
              <a:spcBef>
                <a:spcPts val="0"/>
              </a:spcBef>
              <a:spcAft>
                <a:spcPts val="0"/>
              </a:spcAft>
              <a:buClrTx/>
              <a:buSzTx/>
              <a:buFont typeface="Wingdings"/>
              <a:buChar char=""/>
              <a:tabLst>
                <a:tab pos="5832475" algn="l"/>
              </a:tabLst>
              <a:defRPr/>
            </a:pPr>
            <a:r>
              <a:rPr lang="de-AT" sz="2000" dirty="0" smtClean="0">
                <a:solidFill>
                  <a:prstClr val="black"/>
                </a:solidFill>
                <a:latin typeface="Calibri" panose="020F0502020204030204"/>
                <a:ea typeface="Calibri"/>
                <a:cs typeface="Times New Roman"/>
              </a:rPr>
              <a:t>f</a:t>
            </a:r>
            <a:r>
              <a:rPr kumimoji="0" lang="de-AT" sz="2000" b="0" i="0" u="none" strike="noStrike" kern="1200" cap="none" spc="0" normalizeH="0" baseline="0" noProof="0" dirty="0" err="1" smtClean="0">
                <a:ln>
                  <a:noFill/>
                </a:ln>
                <a:solidFill>
                  <a:prstClr val="black"/>
                </a:solidFill>
                <a:effectLst/>
                <a:uLnTx/>
                <a:uFillTx/>
                <a:latin typeface="Calibri" panose="020F0502020204030204"/>
                <a:ea typeface="Calibri"/>
                <a:cs typeface="Times New Roman"/>
              </a:rPr>
              <a:t>amilienfreundlich</a:t>
            </a:r>
            <a:r>
              <a:rPr kumimoji="0" lang="de-AT" sz="2000" b="0" i="0" u="none" strike="noStrike" kern="1200" cap="none" spc="0" normalizeH="0" baseline="0" noProof="0" dirty="0" smtClean="0">
                <a:ln>
                  <a:noFill/>
                </a:ln>
                <a:solidFill>
                  <a:prstClr val="black"/>
                </a:solidFill>
                <a:effectLst/>
                <a:uLnTx/>
                <a:uFillTx/>
                <a:latin typeface="Calibri" panose="020F0502020204030204"/>
                <a:ea typeface="Calibri"/>
                <a:cs typeface="Times New Roman"/>
              </a:rPr>
              <a:t> ausgezeichnet seit 2011</a:t>
            </a:r>
          </a:p>
          <a:p>
            <a:pPr marL="742950" lvl="1" indent="-285750">
              <a:lnSpc>
                <a:spcPct val="115000"/>
              </a:lnSpc>
              <a:buFont typeface="Wingdings"/>
              <a:buChar char=""/>
              <a:tabLst>
                <a:tab pos="5832475" algn="l"/>
              </a:tabLst>
              <a:defRPr/>
            </a:pPr>
            <a:r>
              <a:rPr lang="de-AT" sz="2000" dirty="0">
                <a:solidFill>
                  <a:prstClr val="black"/>
                </a:solidFill>
                <a:ea typeface="Calibri"/>
                <a:cs typeface="Times New Roman"/>
              </a:rPr>
              <a:t>100 Ideen in 100 </a:t>
            </a:r>
            <a:r>
              <a:rPr lang="de-AT" sz="2000" dirty="0" smtClean="0">
                <a:solidFill>
                  <a:prstClr val="black"/>
                </a:solidFill>
                <a:ea typeface="Calibri"/>
                <a:cs typeface="Times New Roman"/>
              </a:rPr>
              <a:t>Tagen - hohes </a:t>
            </a:r>
            <a:r>
              <a:rPr lang="de-AT" sz="2000" dirty="0">
                <a:solidFill>
                  <a:prstClr val="black"/>
                </a:solidFill>
                <a:ea typeface="Calibri"/>
                <a:cs typeface="Times New Roman"/>
              </a:rPr>
              <a:t>Startlevel </a:t>
            </a:r>
          </a:p>
          <a:p>
            <a:pPr marL="742950" marR="0" lvl="1" indent="-285750" defTabSz="914400" rtl="0" eaLnBrk="1" fontAlgn="auto" latinLnBrk="0" hangingPunct="1">
              <a:lnSpc>
                <a:spcPct val="115000"/>
              </a:lnSpc>
              <a:spcBef>
                <a:spcPts val="0"/>
              </a:spcBef>
              <a:spcAft>
                <a:spcPts val="0"/>
              </a:spcAft>
              <a:buClrTx/>
              <a:buSzTx/>
              <a:buFont typeface="Wingdings"/>
              <a:buChar char=""/>
              <a:tabLst>
                <a:tab pos="5832475" algn="l"/>
              </a:tabLst>
              <a:defRPr/>
            </a:pPr>
            <a:r>
              <a:rPr lang="de-AT" sz="2000" dirty="0" smtClean="0">
                <a:solidFill>
                  <a:prstClr val="black"/>
                </a:solidFill>
                <a:latin typeface="Calibri" panose="020F0502020204030204"/>
                <a:ea typeface="Calibri"/>
                <a:cs typeface="Times New Roman"/>
              </a:rPr>
              <a:t>Re-Auditierung 2019 mit UNICEF-Zertifikat</a:t>
            </a:r>
          </a:p>
          <a:p>
            <a:pPr marL="742950" marR="0" lvl="1" indent="-285750" defTabSz="914400" rtl="0" eaLnBrk="1" fontAlgn="auto" latinLnBrk="0" hangingPunct="1">
              <a:lnSpc>
                <a:spcPct val="115000"/>
              </a:lnSpc>
              <a:spcBef>
                <a:spcPts val="0"/>
              </a:spcBef>
              <a:spcAft>
                <a:spcPts val="0"/>
              </a:spcAft>
              <a:buClrTx/>
              <a:buSzTx/>
              <a:buFont typeface="Wingdings"/>
              <a:buChar char=""/>
              <a:tabLst>
                <a:tab pos="5832475" algn="l"/>
              </a:tabLst>
              <a:defRPr/>
            </a:pPr>
            <a:r>
              <a:rPr kumimoji="0" lang="de-AT" sz="2000" b="0" i="0" u="none" strike="noStrike" kern="1200" cap="none" spc="0" normalizeH="0" baseline="0" noProof="0" dirty="0" smtClean="0">
                <a:ln>
                  <a:noFill/>
                </a:ln>
                <a:solidFill>
                  <a:prstClr val="black"/>
                </a:solidFill>
                <a:effectLst/>
                <a:uLnTx/>
                <a:uFillTx/>
                <a:latin typeface="Calibri" panose="020F0502020204030204"/>
                <a:ea typeface="Calibri"/>
                <a:cs typeface="Times New Roman"/>
              </a:rPr>
              <a:t>Auszeichnung zur NÖ Jugendpartnergemeinde</a:t>
            </a:r>
            <a:endParaRPr kumimoji="0" lang="de-AT" sz="2000" b="0" i="0" u="none" strike="noStrike" kern="1200" cap="none" spc="0" normalizeH="0" baseline="0" noProof="0" dirty="0">
              <a:ln>
                <a:noFill/>
              </a:ln>
              <a:solidFill>
                <a:prstClr val="black"/>
              </a:solidFill>
              <a:effectLst/>
              <a:uLnTx/>
              <a:uFillTx/>
              <a:latin typeface="Calibri" panose="020F0502020204030204"/>
              <a:ea typeface="Calibri"/>
              <a:cs typeface="Times New Roman"/>
            </a:endParaRPr>
          </a:p>
          <a:p>
            <a:pPr marL="742950" marR="0" lvl="1" indent="-285750" defTabSz="914400" rtl="0" eaLnBrk="1" fontAlgn="auto" latinLnBrk="0" hangingPunct="1">
              <a:lnSpc>
                <a:spcPct val="115000"/>
              </a:lnSpc>
              <a:spcBef>
                <a:spcPts val="0"/>
              </a:spcBef>
              <a:spcAft>
                <a:spcPts val="0"/>
              </a:spcAft>
              <a:buClrTx/>
              <a:buSzTx/>
              <a:buFont typeface="Wingdings"/>
              <a:buChar char=""/>
              <a:tabLst>
                <a:tab pos="5832475" algn="l"/>
              </a:tabLst>
              <a:defRPr/>
            </a:pPr>
            <a:r>
              <a:rPr lang="de-AT" sz="2000" dirty="0" smtClean="0">
                <a:solidFill>
                  <a:prstClr val="black"/>
                </a:solidFill>
                <a:latin typeface="Calibri" panose="020F0502020204030204"/>
                <a:ea typeface="Calibri"/>
                <a:cs typeface="Times New Roman"/>
              </a:rPr>
              <a:t>Innovative Impulse durch junges Team</a:t>
            </a:r>
          </a:p>
          <a:p>
            <a:pPr marL="742950" marR="0" lvl="1" indent="-285750" defTabSz="914400" rtl="0" eaLnBrk="1" fontAlgn="auto" latinLnBrk="0" hangingPunct="1">
              <a:lnSpc>
                <a:spcPct val="115000"/>
              </a:lnSpc>
              <a:spcBef>
                <a:spcPts val="0"/>
              </a:spcBef>
              <a:spcAft>
                <a:spcPts val="0"/>
              </a:spcAft>
              <a:buClrTx/>
              <a:buSzTx/>
              <a:buFont typeface="Wingdings"/>
              <a:buChar char=""/>
              <a:tabLst>
                <a:tab pos="5832475" algn="l"/>
              </a:tabLst>
              <a:defRPr/>
            </a:pPr>
            <a:r>
              <a:rPr lang="de-AT" sz="2000" dirty="0" smtClean="0">
                <a:solidFill>
                  <a:prstClr val="black"/>
                </a:solidFill>
                <a:latin typeface="Calibri" panose="020F0502020204030204"/>
                <a:ea typeface="Calibri"/>
                <a:cs typeface="Times New Roman"/>
              </a:rPr>
              <a:t>Workshops – Arbeitstreffen –                       Ideenschatztruhe – Jugendtreff  </a:t>
            </a:r>
          </a:p>
          <a:p>
            <a:pPr marR="0" lvl="1" defTabSz="914400" rtl="0" eaLnBrk="1" fontAlgn="auto" latinLnBrk="0" hangingPunct="1">
              <a:lnSpc>
                <a:spcPct val="115000"/>
              </a:lnSpc>
              <a:spcBef>
                <a:spcPts val="0"/>
              </a:spcBef>
              <a:spcAft>
                <a:spcPts val="0"/>
              </a:spcAft>
              <a:buClrTx/>
              <a:buSzTx/>
              <a:tabLst>
                <a:tab pos="5832475" algn="l"/>
              </a:tabLst>
              <a:defRPr/>
            </a:pPr>
            <a:endParaRPr lang="de-AT" sz="2000" dirty="0" smtClean="0">
              <a:solidFill>
                <a:prstClr val="black"/>
              </a:solidFill>
              <a:latin typeface="Calibri" panose="020F0502020204030204"/>
              <a:ea typeface="Calibri"/>
              <a:cs typeface="Times New Roman"/>
            </a:endParaRPr>
          </a:p>
          <a:p>
            <a:pPr marL="742950" marR="0" lvl="1" indent="-285750" defTabSz="914400" rtl="0" eaLnBrk="1" fontAlgn="auto" latinLnBrk="0" hangingPunct="1">
              <a:lnSpc>
                <a:spcPct val="115000"/>
              </a:lnSpc>
              <a:spcBef>
                <a:spcPts val="0"/>
              </a:spcBef>
              <a:spcAft>
                <a:spcPts val="0"/>
              </a:spcAft>
              <a:buClrTx/>
              <a:buSzTx/>
              <a:buFont typeface="Wingdings"/>
              <a:buChar char=""/>
              <a:tabLst>
                <a:tab pos="5832475" algn="l"/>
              </a:tabLst>
              <a:defRPr/>
            </a:pPr>
            <a:endParaRPr kumimoji="0" lang="de-AT" sz="2000" b="0" i="0" u="none" strike="noStrike" kern="1200" cap="none" spc="0" normalizeH="0" baseline="0" noProof="0" dirty="0">
              <a:ln>
                <a:noFill/>
              </a:ln>
              <a:solidFill>
                <a:prstClr val="black"/>
              </a:solidFill>
              <a:effectLst/>
              <a:uLnTx/>
              <a:uFillTx/>
              <a:latin typeface="Calibri" panose="020F0502020204030204"/>
              <a:ea typeface="Calibri"/>
              <a:cs typeface="Times New Roman"/>
            </a:endParaRPr>
          </a:p>
          <a:p>
            <a:pPr marL="742950" marR="0" lvl="1" indent="-285750" defTabSz="914400" rtl="0" eaLnBrk="1" fontAlgn="auto" latinLnBrk="0" hangingPunct="1">
              <a:lnSpc>
                <a:spcPct val="115000"/>
              </a:lnSpc>
              <a:spcBef>
                <a:spcPts val="0"/>
              </a:spcBef>
              <a:spcAft>
                <a:spcPts val="0"/>
              </a:spcAft>
              <a:buClrTx/>
              <a:buSzTx/>
              <a:buFont typeface="Wingdings"/>
              <a:buChar char=""/>
              <a:tabLst>
                <a:tab pos="5832475" algn="l"/>
              </a:tabLst>
              <a:defRPr/>
            </a:pPr>
            <a:endParaRPr kumimoji="0" lang="de-AT" sz="1800" b="0" i="0" u="none" strike="noStrike" kern="1200" cap="none" spc="0" normalizeH="0" baseline="0" noProof="0" dirty="0">
              <a:ln>
                <a:noFill/>
              </a:ln>
              <a:solidFill>
                <a:prstClr val="black"/>
              </a:solidFill>
              <a:effectLst/>
              <a:uLnTx/>
              <a:uFillTx/>
              <a:latin typeface="Calibri" panose="020F0502020204030204"/>
              <a:ea typeface="+mn-ea"/>
              <a:cs typeface="Times New Roman"/>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Grafik 1"/>
          <p:cNvPicPr>
            <a:picLocks noChangeAspect="1"/>
          </p:cNvPicPr>
          <p:nvPr/>
        </p:nvPicPr>
        <p:blipFill>
          <a:blip r:embed="rId3"/>
          <a:stretch>
            <a:fillRect/>
          </a:stretch>
        </p:blipFill>
        <p:spPr>
          <a:xfrm>
            <a:off x="165616" y="5638694"/>
            <a:ext cx="2743438" cy="1219306"/>
          </a:xfrm>
          <a:prstGeom prst="rect">
            <a:avLst/>
          </a:prstGeom>
        </p:spPr>
      </p:pic>
      <p:pic>
        <p:nvPicPr>
          <p:cNvPr id="9" name="Grafik 8"/>
          <p:cNvPicPr>
            <a:picLocks noChangeAspect="1"/>
          </p:cNvPicPr>
          <p:nvPr/>
        </p:nvPicPr>
        <p:blipFill rotWithShape="1">
          <a:blip r:embed="rId4" cstate="screen">
            <a:extLst>
              <a:ext uri="{28A0092B-C50C-407E-A947-70E740481C1C}">
                <a14:useLocalDpi xmlns:a14="http://schemas.microsoft.com/office/drawing/2010/main"/>
              </a:ext>
            </a:extLst>
          </a:blip>
          <a:srcRect t="-241"/>
          <a:stretch/>
        </p:blipFill>
        <p:spPr>
          <a:xfrm>
            <a:off x="1703" y="-14273"/>
            <a:ext cx="3172496" cy="4576596"/>
          </a:xfrm>
          <a:prstGeom prst="rect">
            <a:avLst/>
          </a:prstGeom>
          <a:effectLst>
            <a:outerShdw blurRad="50800" dist="38100" dir="8100000" algn="tr" rotWithShape="0">
              <a:prstClr val="black">
                <a:alpha val="40000"/>
              </a:prstClr>
            </a:outerShdw>
          </a:effectLst>
        </p:spPr>
      </p:pic>
      <p:pic>
        <p:nvPicPr>
          <p:cNvPr id="4" name="Grafik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38519" y="4176583"/>
            <a:ext cx="3656914" cy="2681415"/>
          </a:xfrm>
          <a:prstGeom prst="rect">
            <a:avLst/>
          </a:prstGeom>
          <a:effectLst>
            <a:outerShdw blurRad="50800" dist="38100" dir="16200000" rotWithShape="0">
              <a:prstClr val="black">
                <a:alpha val="40000"/>
              </a:prstClr>
            </a:outerShdw>
          </a:effectLst>
        </p:spPr>
      </p:pic>
      <p:grpSp>
        <p:nvGrpSpPr>
          <p:cNvPr id="15" name="Gruppieren 14"/>
          <p:cNvGrpSpPr/>
          <p:nvPr/>
        </p:nvGrpSpPr>
        <p:grpSpPr>
          <a:xfrm>
            <a:off x="2964673" y="5734218"/>
            <a:ext cx="5314574" cy="1202127"/>
            <a:chOff x="2964673" y="5734218"/>
            <a:chExt cx="5314574" cy="1202127"/>
          </a:xfrm>
        </p:grpSpPr>
        <p:pic>
          <p:nvPicPr>
            <p:cNvPr id="11" name="Grafik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69608" y="6205341"/>
              <a:ext cx="1547627" cy="447281"/>
            </a:xfrm>
            <a:prstGeom prst="rect">
              <a:avLst/>
            </a:prstGeom>
          </p:spPr>
        </p:pic>
        <p:pic>
          <p:nvPicPr>
            <p:cNvPr id="12" name="Grafik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964673" y="6278582"/>
              <a:ext cx="2275646" cy="374040"/>
            </a:xfrm>
            <a:prstGeom prst="rect">
              <a:avLst/>
            </a:prstGeom>
          </p:spPr>
        </p:pic>
        <p:pic>
          <p:nvPicPr>
            <p:cNvPr id="13" name="Grafik 1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077120" y="5734218"/>
              <a:ext cx="1202127" cy="1202127"/>
            </a:xfrm>
            <a:prstGeom prst="rect">
              <a:avLst/>
            </a:prstGeom>
          </p:spPr>
        </p:pic>
      </p:grpSp>
      <p:pic>
        <p:nvPicPr>
          <p:cNvPr id="17" name="Grafik 1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676831" y="1330077"/>
            <a:ext cx="1575961" cy="1109542"/>
          </a:xfrm>
          <a:prstGeom prst="rect">
            <a:avLst/>
          </a:prstGeom>
        </p:spPr>
      </p:pic>
      <p:pic>
        <p:nvPicPr>
          <p:cNvPr id="14" name="Grafik 1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047285" y="135579"/>
            <a:ext cx="3066522" cy="567393"/>
          </a:xfrm>
          <a:prstGeom prst="rect">
            <a:avLst/>
          </a:prstGeom>
        </p:spPr>
      </p:pic>
      <p:pic>
        <p:nvPicPr>
          <p:cNvPr id="18" name="Grafik 1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804627" y="-8338"/>
            <a:ext cx="973499" cy="584297"/>
          </a:xfrm>
          <a:prstGeom prst="rect">
            <a:avLst/>
          </a:prstGeom>
        </p:spPr>
      </p:pic>
    </p:spTree>
    <p:extLst>
      <p:ext uri="{BB962C8B-B14F-4D97-AF65-F5344CB8AC3E}">
        <p14:creationId xmlns:p14="http://schemas.microsoft.com/office/powerpoint/2010/main" val="26401385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2909054" y="1409844"/>
            <a:ext cx="6697654" cy="3885430"/>
          </a:xfrm>
          <a:prstGeom prst="rect">
            <a:avLst/>
          </a:prstGeom>
          <a:noFill/>
          <a:ln w="28575">
            <a:solidFill>
              <a:srgbClr val="73941A"/>
            </a:solidFill>
          </a:ln>
        </p:spPr>
        <p:txBody>
          <a:bodyPr wrap="square" lIns="288000" rIns="396000" bIns="4680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tab pos="5832475" algn="l"/>
              </a:tabLst>
              <a:defRPr/>
            </a:pPr>
            <a:endParaRPr kumimoji="0" lang="de-AT"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742950" marR="0" lvl="1" indent="-285750" defTabSz="914400" rtl="0" eaLnBrk="1" fontAlgn="auto" latinLnBrk="0" hangingPunct="1">
              <a:lnSpc>
                <a:spcPct val="115000"/>
              </a:lnSpc>
              <a:spcBef>
                <a:spcPts val="0"/>
              </a:spcBef>
              <a:spcAft>
                <a:spcPts val="0"/>
              </a:spcAft>
              <a:buClrTx/>
              <a:buSzTx/>
              <a:buFont typeface="Wingdings"/>
              <a:buChar char=""/>
              <a:tabLst>
                <a:tab pos="5832475" algn="l"/>
              </a:tabLst>
              <a:defRPr/>
            </a:pPr>
            <a:r>
              <a:rPr lang="de-AT" sz="2000" noProof="0" dirty="0" smtClean="0">
                <a:solidFill>
                  <a:prstClr val="black"/>
                </a:solidFill>
                <a:latin typeface="Calibri" panose="020F0502020204030204"/>
                <a:ea typeface="Calibri"/>
                <a:cs typeface="Times New Roman"/>
              </a:rPr>
              <a:t>Zertifizierung von 23 familien- und kinderfreundlichen Maßnahmen</a:t>
            </a:r>
          </a:p>
          <a:p>
            <a:pPr marL="1714500" lvl="3" indent="-342900">
              <a:lnSpc>
                <a:spcPct val="115000"/>
              </a:lnSpc>
              <a:buFont typeface="Arial" panose="020B0604020202020204" pitchFamily="34" charset="0"/>
              <a:buChar char="•"/>
              <a:tabLst>
                <a:tab pos="5832475" algn="l"/>
              </a:tabLst>
              <a:defRPr/>
            </a:pPr>
            <a:r>
              <a:rPr kumimoji="0" lang="de-AT" sz="2000" b="0" i="0" u="none" strike="noStrike" kern="1200" cap="none" spc="0" normalizeH="0" baseline="0" dirty="0" smtClean="0">
                <a:ln>
                  <a:noFill/>
                </a:ln>
                <a:solidFill>
                  <a:prstClr val="black"/>
                </a:solidFill>
                <a:effectLst/>
                <a:uLnTx/>
                <a:uFillTx/>
                <a:latin typeface="Calibri" panose="020F0502020204030204"/>
                <a:ea typeface="Calibri"/>
                <a:cs typeface="Times New Roman"/>
              </a:rPr>
              <a:t>Interkulturelle</a:t>
            </a:r>
            <a:r>
              <a:rPr kumimoji="0" lang="de-AT" sz="2000" b="0" i="0" u="none" strike="noStrike" kern="1200" cap="none" spc="0" normalizeH="0" dirty="0" smtClean="0">
                <a:ln>
                  <a:noFill/>
                </a:ln>
                <a:solidFill>
                  <a:prstClr val="black"/>
                </a:solidFill>
                <a:effectLst/>
                <a:uLnTx/>
                <a:uFillTx/>
                <a:latin typeface="Calibri" panose="020F0502020204030204"/>
                <a:ea typeface="Calibri"/>
                <a:cs typeface="Times New Roman"/>
              </a:rPr>
              <a:t> Babycouch</a:t>
            </a:r>
          </a:p>
          <a:p>
            <a:pPr marL="1714500" lvl="3" indent="-342900">
              <a:lnSpc>
                <a:spcPct val="115000"/>
              </a:lnSpc>
              <a:buFont typeface="Arial" panose="020B0604020202020204" pitchFamily="34" charset="0"/>
              <a:buChar char="•"/>
              <a:tabLst>
                <a:tab pos="5832475" algn="l"/>
              </a:tabLst>
              <a:defRPr/>
            </a:pPr>
            <a:r>
              <a:rPr lang="de-AT" sz="2000" dirty="0" smtClean="0">
                <a:solidFill>
                  <a:prstClr val="black"/>
                </a:solidFill>
                <a:latin typeface="Calibri" panose="020F0502020204030204"/>
                <a:ea typeface="Calibri"/>
                <a:cs typeface="Times New Roman"/>
              </a:rPr>
              <a:t>Life Hacks – Wie überlebe ich in meiner ersten Wohnung?</a:t>
            </a:r>
          </a:p>
          <a:p>
            <a:pPr marL="1714500" lvl="3" indent="-342900">
              <a:lnSpc>
                <a:spcPct val="115000"/>
              </a:lnSpc>
              <a:buFont typeface="Arial" panose="020B0604020202020204" pitchFamily="34" charset="0"/>
              <a:buChar char="•"/>
              <a:tabLst>
                <a:tab pos="5832475" algn="l"/>
              </a:tabLst>
              <a:defRPr/>
            </a:pPr>
            <a:r>
              <a:rPr lang="de-AT" sz="2000" dirty="0" smtClean="0">
                <a:solidFill>
                  <a:prstClr val="black"/>
                </a:solidFill>
                <a:latin typeface="Calibri" panose="020F0502020204030204"/>
                <a:ea typeface="Calibri"/>
                <a:cs typeface="Times New Roman"/>
              </a:rPr>
              <a:t>Tagesbetreuungsformen</a:t>
            </a:r>
            <a:endParaRPr kumimoji="0" lang="de-AT" sz="2000" b="0" i="0" u="none" strike="noStrike" kern="1200" cap="none" spc="0" normalizeH="0" dirty="0" smtClean="0">
              <a:ln>
                <a:noFill/>
              </a:ln>
              <a:solidFill>
                <a:prstClr val="black"/>
              </a:solidFill>
              <a:effectLst/>
              <a:uLnTx/>
              <a:uFillTx/>
              <a:latin typeface="Calibri" panose="020F0502020204030204"/>
              <a:ea typeface="Calibri"/>
              <a:cs typeface="Times New Roman"/>
            </a:endParaRPr>
          </a:p>
          <a:p>
            <a:pPr marL="1714500" lvl="3" indent="-342900">
              <a:lnSpc>
                <a:spcPct val="115000"/>
              </a:lnSpc>
              <a:buFont typeface="Arial" panose="020B0604020202020204" pitchFamily="34" charset="0"/>
              <a:buChar char="•"/>
              <a:tabLst>
                <a:tab pos="5832475" algn="l"/>
              </a:tabLst>
              <a:defRPr/>
            </a:pPr>
            <a:r>
              <a:rPr lang="de-AT" sz="2000" baseline="0" dirty="0" smtClean="0">
                <a:solidFill>
                  <a:prstClr val="black"/>
                </a:solidFill>
                <a:latin typeface="Calibri" panose="020F0502020204030204"/>
                <a:ea typeface="Calibri"/>
                <a:cs typeface="Times New Roman"/>
              </a:rPr>
              <a:t>Storchenwald</a:t>
            </a:r>
          </a:p>
          <a:p>
            <a:pPr marL="1714500" lvl="3" indent="-342900">
              <a:lnSpc>
                <a:spcPct val="115000"/>
              </a:lnSpc>
              <a:buFont typeface="Arial" panose="020B0604020202020204" pitchFamily="34" charset="0"/>
              <a:buChar char="•"/>
              <a:tabLst>
                <a:tab pos="5832475" algn="l"/>
              </a:tabLst>
              <a:defRPr/>
            </a:pPr>
            <a:r>
              <a:rPr kumimoji="0" lang="de-AT" sz="2000" b="0" i="0" u="none" strike="noStrike" kern="1200" cap="none" spc="0" normalizeH="0" dirty="0" smtClean="0">
                <a:ln>
                  <a:noFill/>
                </a:ln>
                <a:solidFill>
                  <a:prstClr val="black"/>
                </a:solidFill>
                <a:effectLst/>
                <a:uLnTx/>
                <a:uFillTx/>
                <a:latin typeface="Calibri" panose="020F0502020204030204"/>
                <a:ea typeface="Calibri"/>
                <a:cs typeface="Times New Roman"/>
              </a:rPr>
              <a:t>…</a:t>
            </a:r>
            <a:r>
              <a:rPr kumimoji="0" lang="de-AT" sz="2000" b="0" i="0" u="none" strike="noStrike" kern="1200" cap="none" spc="0" normalizeH="0" baseline="0" dirty="0">
                <a:ln>
                  <a:noFill/>
                </a:ln>
                <a:solidFill>
                  <a:prstClr val="black"/>
                </a:solidFill>
                <a:effectLst/>
                <a:uLnTx/>
                <a:uFillTx/>
                <a:latin typeface="Calibri" panose="020F0502020204030204"/>
                <a:ea typeface="Calibri"/>
                <a:cs typeface="Times New Roman"/>
              </a:rPr>
              <a:t>	</a:t>
            </a:r>
            <a:endParaRPr kumimoji="0" lang="de-AT" sz="2000" b="0" i="0" u="none" strike="noStrike" kern="1200" cap="none" spc="0" normalizeH="0" baseline="0" dirty="0" smtClean="0">
              <a:ln>
                <a:noFill/>
              </a:ln>
              <a:solidFill>
                <a:prstClr val="black"/>
              </a:solidFill>
              <a:effectLst/>
              <a:uLnTx/>
              <a:uFillTx/>
              <a:latin typeface="Calibri" panose="020F0502020204030204"/>
              <a:ea typeface="Calibri"/>
              <a:cs typeface="Times New Roman"/>
            </a:endParaRPr>
          </a:p>
          <a:p>
            <a:pPr marR="0" lvl="1" defTabSz="914400" rtl="0" eaLnBrk="1" fontAlgn="auto" latinLnBrk="0" hangingPunct="1">
              <a:lnSpc>
                <a:spcPct val="115000"/>
              </a:lnSpc>
              <a:spcBef>
                <a:spcPts val="0"/>
              </a:spcBef>
              <a:spcAft>
                <a:spcPts val="0"/>
              </a:spcAft>
              <a:buClrTx/>
              <a:buSzTx/>
              <a:tabLst>
                <a:tab pos="5832475" algn="l"/>
              </a:tabLst>
              <a:defRPr/>
            </a:pPr>
            <a:endParaRPr kumimoji="0" lang="de-AT" sz="2000" b="0" i="0" u="none" strike="noStrike" kern="1200" cap="none" spc="0" normalizeH="0" baseline="0" noProof="0" dirty="0">
              <a:ln>
                <a:noFill/>
              </a:ln>
              <a:solidFill>
                <a:prstClr val="black"/>
              </a:solidFill>
              <a:effectLst/>
              <a:uLnTx/>
              <a:uFillTx/>
              <a:latin typeface="Calibri" panose="020F0502020204030204"/>
              <a:ea typeface="Calibri"/>
              <a:cs typeface="Times New Roman"/>
            </a:endParaRPr>
          </a:p>
          <a:p>
            <a:pPr marR="0" lvl="1" defTabSz="914400" rtl="0" eaLnBrk="1" fontAlgn="auto" latinLnBrk="0" hangingPunct="1">
              <a:lnSpc>
                <a:spcPct val="115000"/>
              </a:lnSpc>
              <a:spcBef>
                <a:spcPts val="0"/>
              </a:spcBef>
              <a:spcAft>
                <a:spcPts val="0"/>
              </a:spcAft>
              <a:buClrTx/>
              <a:buSzTx/>
              <a:tabLst>
                <a:tab pos="5832475" algn="l"/>
              </a:tabLst>
              <a:defRPr/>
            </a:pPr>
            <a:endParaRPr lang="de-AT" sz="2000" dirty="0" smtClean="0">
              <a:solidFill>
                <a:prstClr val="black"/>
              </a:solidFill>
              <a:latin typeface="Calibri" panose="020F0502020204030204"/>
              <a:ea typeface="Calibri"/>
              <a:cs typeface="Times New Roman"/>
            </a:endParaRPr>
          </a:p>
          <a:p>
            <a:pPr marL="742950" marR="0" lvl="1" indent="-285750" defTabSz="914400" rtl="0" eaLnBrk="1" fontAlgn="auto" latinLnBrk="0" hangingPunct="1">
              <a:lnSpc>
                <a:spcPct val="115000"/>
              </a:lnSpc>
              <a:spcBef>
                <a:spcPts val="0"/>
              </a:spcBef>
              <a:spcAft>
                <a:spcPts val="0"/>
              </a:spcAft>
              <a:buClrTx/>
              <a:buSzTx/>
              <a:buFont typeface="Wingdings"/>
              <a:buChar char=""/>
              <a:tabLst>
                <a:tab pos="5832475" algn="l"/>
              </a:tabLst>
              <a:defRPr/>
            </a:pPr>
            <a:endParaRPr kumimoji="0" lang="de-AT" sz="2000" b="0" i="0" u="none" strike="noStrike" kern="1200" cap="none" spc="0" normalizeH="0" baseline="0" noProof="0" dirty="0">
              <a:ln>
                <a:noFill/>
              </a:ln>
              <a:solidFill>
                <a:prstClr val="black"/>
              </a:solidFill>
              <a:effectLst/>
              <a:uLnTx/>
              <a:uFillTx/>
              <a:latin typeface="Calibri" panose="020F0502020204030204"/>
              <a:ea typeface="Calibri"/>
              <a:cs typeface="Times New Roman"/>
            </a:endParaRPr>
          </a:p>
          <a:p>
            <a:pPr marL="742950" marR="0" lvl="1" indent="-285750" defTabSz="914400" rtl="0" eaLnBrk="1" fontAlgn="auto" latinLnBrk="0" hangingPunct="1">
              <a:lnSpc>
                <a:spcPct val="115000"/>
              </a:lnSpc>
              <a:spcBef>
                <a:spcPts val="0"/>
              </a:spcBef>
              <a:spcAft>
                <a:spcPts val="0"/>
              </a:spcAft>
              <a:buClrTx/>
              <a:buSzTx/>
              <a:buFont typeface="Wingdings"/>
              <a:buChar char=""/>
              <a:tabLst>
                <a:tab pos="5832475" algn="l"/>
              </a:tabLst>
              <a:defRPr/>
            </a:pPr>
            <a:endParaRPr kumimoji="0" lang="de-AT" sz="1800" b="0" i="0" u="none" strike="noStrike" kern="1200" cap="none" spc="0" normalizeH="0" baseline="0" noProof="0" dirty="0">
              <a:ln>
                <a:noFill/>
              </a:ln>
              <a:solidFill>
                <a:prstClr val="black"/>
              </a:solidFill>
              <a:effectLst/>
              <a:uLnTx/>
              <a:uFillTx/>
              <a:latin typeface="Calibri" panose="020F0502020204030204"/>
              <a:ea typeface="+mn-ea"/>
              <a:cs typeface="Times New Roman"/>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Grafik 1"/>
          <p:cNvPicPr>
            <a:picLocks noChangeAspect="1"/>
          </p:cNvPicPr>
          <p:nvPr/>
        </p:nvPicPr>
        <p:blipFill>
          <a:blip r:embed="rId3"/>
          <a:stretch>
            <a:fillRect/>
          </a:stretch>
        </p:blipFill>
        <p:spPr>
          <a:xfrm>
            <a:off x="165616" y="5638694"/>
            <a:ext cx="2743438" cy="1219306"/>
          </a:xfrm>
          <a:prstGeom prst="rect">
            <a:avLst/>
          </a:prstGeom>
        </p:spPr>
      </p:pic>
      <p:pic>
        <p:nvPicPr>
          <p:cNvPr id="5" name="Grafik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346093" y="4522573"/>
            <a:ext cx="3844546" cy="2329919"/>
          </a:xfrm>
          <a:prstGeom prst="rect">
            <a:avLst/>
          </a:prstGeom>
          <a:effectLst>
            <a:outerShdw blurRad="50800" dist="38100" dir="16200000" rotWithShape="0">
              <a:prstClr val="black">
                <a:alpha val="40000"/>
              </a:prstClr>
            </a:outerShdw>
          </a:effectLst>
        </p:spPr>
      </p:pic>
      <p:grpSp>
        <p:nvGrpSpPr>
          <p:cNvPr id="7" name="Gruppieren 6"/>
          <p:cNvGrpSpPr/>
          <p:nvPr/>
        </p:nvGrpSpPr>
        <p:grpSpPr>
          <a:xfrm>
            <a:off x="2964673" y="5734218"/>
            <a:ext cx="5314574" cy="1202127"/>
            <a:chOff x="2964673" y="5734218"/>
            <a:chExt cx="5314574" cy="1202127"/>
          </a:xfrm>
        </p:grpSpPr>
        <p:pic>
          <p:nvPicPr>
            <p:cNvPr id="9" name="Grafik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69608" y="6205341"/>
              <a:ext cx="1547627" cy="447281"/>
            </a:xfrm>
            <a:prstGeom prst="rect">
              <a:avLst/>
            </a:prstGeom>
          </p:spPr>
        </p:pic>
        <p:pic>
          <p:nvPicPr>
            <p:cNvPr id="10" name="Grafik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64673" y="6278582"/>
              <a:ext cx="2275646" cy="374040"/>
            </a:xfrm>
            <a:prstGeom prst="rect">
              <a:avLst/>
            </a:prstGeom>
          </p:spPr>
        </p:pic>
        <p:pic>
          <p:nvPicPr>
            <p:cNvPr id="11" name="Grafik 1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077120" y="5734218"/>
              <a:ext cx="1202127" cy="1202127"/>
            </a:xfrm>
            <a:prstGeom prst="rect">
              <a:avLst/>
            </a:prstGeom>
          </p:spPr>
        </p:pic>
      </p:grpSp>
      <p:grpSp>
        <p:nvGrpSpPr>
          <p:cNvPr id="3" name="Gruppieren 2"/>
          <p:cNvGrpSpPr/>
          <p:nvPr/>
        </p:nvGrpSpPr>
        <p:grpSpPr>
          <a:xfrm>
            <a:off x="-1" y="2113"/>
            <a:ext cx="3405369" cy="4703831"/>
            <a:chOff x="-1" y="-34958"/>
            <a:chExt cx="3405369" cy="4703831"/>
          </a:xfrm>
          <a:effectLst>
            <a:outerShdw blurRad="50800" dist="38100" algn="l" rotWithShape="0">
              <a:prstClr val="black">
                <a:alpha val="40000"/>
              </a:prstClr>
            </a:outerShdw>
          </a:effectLst>
        </p:grpSpPr>
        <p:pic>
          <p:nvPicPr>
            <p:cNvPr id="12" name="Grafik 1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 y="-34958"/>
              <a:ext cx="3385752" cy="3385752"/>
            </a:xfrm>
            <a:prstGeom prst="rect">
              <a:avLst/>
            </a:prstGeom>
          </p:spPr>
        </p:pic>
        <p:pic>
          <p:nvPicPr>
            <p:cNvPr id="8" name="Grafik 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2395668"/>
              <a:ext cx="3405368" cy="2273205"/>
            </a:xfrm>
            <a:prstGeom prst="rect">
              <a:avLst/>
            </a:prstGeom>
          </p:spPr>
        </p:pic>
      </p:grpSp>
      <p:pic>
        <p:nvPicPr>
          <p:cNvPr id="15" name="Grafik 1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918116" y="1505622"/>
            <a:ext cx="1575961" cy="1109542"/>
          </a:xfrm>
          <a:prstGeom prst="rect">
            <a:avLst/>
          </a:prstGeom>
        </p:spPr>
      </p:pic>
      <p:pic>
        <p:nvPicPr>
          <p:cNvPr id="16" name="Grafik 15"/>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047285" y="135579"/>
            <a:ext cx="3066522" cy="567393"/>
          </a:xfrm>
          <a:prstGeom prst="rect">
            <a:avLst/>
          </a:prstGeom>
        </p:spPr>
      </p:pic>
      <p:pic>
        <p:nvPicPr>
          <p:cNvPr id="17" name="Grafik 16"/>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804627" y="-8338"/>
            <a:ext cx="973499" cy="584297"/>
          </a:xfrm>
          <a:prstGeom prst="rect">
            <a:avLst/>
          </a:prstGeom>
        </p:spPr>
      </p:pic>
    </p:spTree>
    <p:extLst>
      <p:ext uri="{BB962C8B-B14F-4D97-AF65-F5344CB8AC3E}">
        <p14:creationId xmlns:p14="http://schemas.microsoft.com/office/powerpoint/2010/main" val="4266484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2909054" y="1409843"/>
            <a:ext cx="6268481" cy="4228851"/>
          </a:xfrm>
          <a:prstGeom prst="rect">
            <a:avLst/>
          </a:prstGeom>
          <a:noFill/>
          <a:ln w="28575">
            <a:solidFill>
              <a:srgbClr val="73941A"/>
            </a:solidFill>
          </a:ln>
        </p:spPr>
        <p:txBody>
          <a:bodyPr wrap="square" lIns="288000" rIns="396000" bIns="4680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0850" marR="0" lvl="0" defTabSz="914400" rtl="0" eaLnBrk="1" fontAlgn="auto" latinLnBrk="0" hangingPunct="1">
              <a:lnSpc>
                <a:spcPct val="100000"/>
              </a:lnSpc>
              <a:spcBef>
                <a:spcPts val="0"/>
              </a:spcBef>
              <a:spcAft>
                <a:spcPts val="0"/>
              </a:spcAft>
              <a:buClrTx/>
              <a:buSzTx/>
              <a:buFontTx/>
              <a:buNone/>
              <a:tabLst>
                <a:tab pos="5832475" algn="l"/>
              </a:tabLst>
              <a:defRPr/>
            </a:pPr>
            <a:r>
              <a:rPr kumimoji="0" lang="de-AT" sz="3200" b="0" i="0" u="none" strike="noStrike" kern="1200" cap="none" spc="0" normalizeH="0" baseline="0" noProof="0" dirty="0" smtClean="0">
                <a:ln>
                  <a:noFill/>
                </a:ln>
                <a:solidFill>
                  <a:srgbClr val="C00000"/>
                </a:solidFill>
                <a:effectLst/>
                <a:uLnTx/>
                <a:uFillTx/>
                <a:latin typeface="Calibri" panose="020F0502020204030204"/>
                <a:ea typeface="+mn-ea"/>
                <a:cs typeface="+mn-cs"/>
              </a:rPr>
              <a:t>Stadterneuerung</a:t>
            </a:r>
            <a:r>
              <a:rPr kumimoji="0" lang="de-AT" sz="3200" b="0" i="0" u="none" strike="noStrike" kern="1200" cap="none" spc="0" normalizeH="0" noProof="0" dirty="0" smtClean="0">
                <a:ln>
                  <a:noFill/>
                </a:ln>
                <a:solidFill>
                  <a:srgbClr val="C00000"/>
                </a:solidFill>
                <a:effectLst/>
                <a:uLnTx/>
                <a:uFillTx/>
                <a:latin typeface="Calibri" panose="020F0502020204030204"/>
                <a:ea typeface="+mn-ea"/>
                <a:cs typeface="+mn-cs"/>
              </a:rPr>
              <a:t> Ternitz</a:t>
            </a:r>
            <a:endParaRPr kumimoji="0" lang="de-AT" sz="3200" b="0" i="0" u="none" strike="noStrike" kern="1200" cap="none" spc="0" normalizeH="0" baseline="0" noProof="0" dirty="0" smtClean="0">
              <a:ln>
                <a:noFill/>
              </a:ln>
              <a:solidFill>
                <a:srgbClr val="C00000"/>
              </a:solidFill>
              <a:effectLst/>
              <a:uLnTx/>
              <a:uFillTx/>
              <a:latin typeface="Calibri" panose="020F050202020403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tab pos="5832475" algn="l"/>
              </a:tabLst>
              <a:defRPr/>
            </a:pPr>
            <a:endParaRPr kumimoji="0" lang="de-AT"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742950" marR="0" lvl="1" indent="-285750" defTabSz="914400" rtl="0" eaLnBrk="1" fontAlgn="auto" latinLnBrk="0" hangingPunct="1">
              <a:lnSpc>
                <a:spcPct val="115000"/>
              </a:lnSpc>
              <a:spcBef>
                <a:spcPts val="0"/>
              </a:spcBef>
              <a:spcAft>
                <a:spcPts val="0"/>
              </a:spcAft>
              <a:buClrTx/>
              <a:buSzTx/>
              <a:buFont typeface="Wingdings"/>
              <a:buChar char=""/>
              <a:tabLst>
                <a:tab pos="5832475" algn="l"/>
              </a:tabLst>
              <a:defRPr/>
            </a:pPr>
            <a:r>
              <a:rPr kumimoji="0" lang="de-AT" sz="2000" b="0" i="0" u="none" strike="noStrike" kern="1200" cap="none" spc="0" normalizeH="0" baseline="0" noProof="0" dirty="0" smtClean="0">
                <a:ln>
                  <a:noFill/>
                </a:ln>
                <a:solidFill>
                  <a:prstClr val="black"/>
                </a:solidFill>
                <a:effectLst/>
                <a:uLnTx/>
                <a:uFillTx/>
                <a:latin typeface="Calibri" panose="020F0502020204030204"/>
                <a:ea typeface="Calibri"/>
                <a:cs typeface="Times New Roman"/>
              </a:rPr>
              <a:t>Weiterführung und Öffnung des Prozesses</a:t>
            </a:r>
            <a:endParaRPr kumimoji="0" lang="de-AT" sz="2000" b="0" i="0" u="none" strike="noStrike" kern="1200" cap="none" spc="0" normalizeH="0" baseline="0" noProof="0" dirty="0">
              <a:ln>
                <a:noFill/>
              </a:ln>
              <a:solidFill>
                <a:prstClr val="black"/>
              </a:solidFill>
              <a:effectLst/>
              <a:uLnTx/>
              <a:uFillTx/>
              <a:latin typeface="Calibri" panose="020F0502020204030204"/>
              <a:ea typeface="Calibri"/>
              <a:cs typeface="Times New Roman"/>
            </a:endParaRPr>
          </a:p>
          <a:p>
            <a:pPr marL="742950" marR="0" lvl="1" indent="-285750" defTabSz="914400" rtl="0" eaLnBrk="1" fontAlgn="auto" latinLnBrk="0" hangingPunct="1">
              <a:lnSpc>
                <a:spcPct val="115000"/>
              </a:lnSpc>
              <a:spcBef>
                <a:spcPts val="0"/>
              </a:spcBef>
              <a:spcAft>
                <a:spcPts val="0"/>
              </a:spcAft>
              <a:buClrTx/>
              <a:buSzTx/>
              <a:buFont typeface="Wingdings"/>
              <a:buChar char=""/>
              <a:tabLst>
                <a:tab pos="5832475" algn="l"/>
              </a:tabLst>
              <a:defRPr/>
            </a:pPr>
            <a:r>
              <a:rPr kumimoji="0" lang="de-AT" sz="2000" b="0" i="0" u="none" strike="noStrike" kern="1200" cap="none" spc="0" normalizeH="0" baseline="0" noProof="0" dirty="0" err="1" smtClean="0">
                <a:ln>
                  <a:noFill/>
                </a:ln>
                <a:solidFill>
                  <a:srgbClr val="C00000"/>
                </a:solidFill>
                <a:effectLst/>
                <a:uLnTx/>
                <a:uFillTx/>
                <a:latin typeface="Calibri" panose="020F0502020204030204"/>
                <a:ea typeface="Calibri"/>
                <a:cs typeface="Times New Roman"/>
              </a:rPr>
              <a:t>BürgerInnenbeteiligung</a:t>
            </a:r>
            <a:r>
              <a:rPr kumimoji="0" lang="de-AT" sz="2000" b="0" i="0" u="none" strike="noStrike" kern="1200" cap="none" spc="0" normalizeH="0" baseline="0" noProof="0" dirty="0" smtClean="0">
                <a:ln>
                  <a:noFill/>
                </a:ln>
                <a:solidFill>
                  <a:srgbClr val="C00000"/>
                </a:solidFill>
                <a:effectLst/>
                <a:uLnTx/>
                <a:uFillTx/>
                <a:latin typeface="Calibri" panose="020F0502020204030204"/>
                <a:ea typeface="Calibri"/>
                <a:cs typeface="Times New Roman"/>
              </a:rPr>
              <a:t> NEU GEDACHT</a:t>
            </a:r>
          </a:p>
          <a:p>
            <a:pPr marL="742950" marR="0" lvl="1" indent="-285750" defTabSz="914400" rtl="0" eaLnBrk="1" fontAlgn="auto" latinLnBrk="0" hangingPunct="1">
              <a:lnSpc>
                <a:spcPct val="115000"/>
              </a:lnSpc>
              <a:spcBef>
                <a:spcPts val="0"/>
              </a:spcBef>
              <a:spcAft>
                <a:spcPts val="0"/>
              </a:spcAft>
              <a:buClrTx/>
              <a:buSzTx/>
              <a:buFont typeface="Wingdings"/>
              <a:buChar char=""/>
              <a:tabLst>
                <a:tab pos="5832475" algn="l"/>
              </a:tabLst>
              <a:defRPr/>
            </a:pPr>
            <a:r>
              <a:rPr lang="de-AT" sz="2000" dirty="0" smtClean="0">
                <a:solidFill>
                  <a:prstClr val="black"/>
                </a:solidFill>
                <a:latin typeface="Calibri" panose="020F0502020204030204"/>
                <a:ea typeface="Calibri"/>
                <a:cs typeface="Times New Roman"/>
              </a:rPr>
              <a:t>„COVID-19-gerechte-Alternativen“</a:t>
            </a:r>
          </a:p>
          <a:p>
            <a:pPr marL="457200" marR="0" lvl="1" indent="0" algn="l" defTabSz="914400" rtl="0" eaLnBrk="1" fontAlgn="auto" latinLnBrk="0" hangingPunct="1">
              <a:lnSpc>
                <a:spcPct val="115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black"/>
              </a:solidFill>
              <a:effectLst/>
              <a:uLnTx/>
              <a:uFillTx/>
              <a:latin typeface="Calibri" panose="020F0502020204030204"/>
              <a:ea typeface="+mn-ea"/>
              <a:cs typeface="Times New Roman"/>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Grafik 1"/>
          <p:cNvPicPr>
            <a:picLocks noChangeAspect="1"/>
          </p:cNvPicPr>
          <p:nvPr/>
        </p:nvPicPr>
        <p:blipFill>
          <a:blip r:embed="rId3"/>
          <a:stretch>
            <a:fillRect/>
          </a:stretch>
        </p:blipFill>
        <p:spPr>
          <a:xfrm>
            <a:off x="165616" y="5638694"/>
            <a:ext cx="2743438" cy="1219306"/>
          </a:xfrm>
          <a:prstGeom prst="rect">
            <a:avLst/>
          </a:prstGeom>
        </p:spPr>
      </p:pic>
      <p:pic>
        <p:nvPicPr>
          <p:cNvPr id="10" name="Grafik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799"/>
            <a:ext cx="3507717" cy="1938840"/>
          </a:xfrm>
          <a:prstGeom prst="rect">
            <a:avLst/>
          </a:prstGeom>
          <a:effectLst>
            <a:outerShdw blurRad="50800" dist="38100" algn="l" rotWithShape="0">
              <a:prstClr val="black">
                <a:alpha val="40000"/>
              </a:prstClr>
            </a:outerShdw>
          </a:effectLst>
        </p:spPr>
      </p:pic>
      <p:pic>
        <p:nvPicPr>
          <p:cNvPr id="15" name="Grafik 14" descr="Ein Bild, das Text, Person, drinnen, Schreibtisch enthält.&#10;&#10;Automatisch generierte Beschreibung">
            <a:extLst>
              <a:ext uri="{FF2B5EF4-FFF2-40B4-BE49-F238E27FC236}">
                <a16:creationId xmlns:a16="http://schemas.microsoft.com/office/drawing/2014/main" id="{17A14D83-8219-465E-97B6-D7F23077FC5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066526" y="3779634"/>
            <a:ext cx="3053158" cy="1669696"/>
          </a:xfrm>
          <a:prstGeom prst="rect">
            <a:avLst/>
          </a:prstGeom>
        </p:spPr>
      </p:pic>
      <p:pic>
        <p:nvPicPr>
          <p:cNvPr id="9" name="Grafik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69608" y="6205341"/>
            <a:ext cx="1547627" cy="447281"/>
          </a:xfrm>
          <a:prstGeom prst="rect">
            <a:avLst/>
          </a:prstGeom>
        </p:spPr>
      </p:pic>
      <p:pic>
        <p:nvPicPr>
          <p:cNvPr id="11" name="Grafik 1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964673" y="6278582"/>
            <a:ext cx="2275646" cy="374040"/>
          </a:xfrm>
          <a:prstGeom prst="rect">
            <a:avLst/>
          </a:prstGeom>
        </p:spPr>
      </p:pic>
      <p:pic>
        <p:nvPicPr>
          <p:cNvPr id="3" name="Grafik 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066527" y="3657599"/>
            <a:ext cx="3599254" cy="1844407"/>
          </a:xfrm>
          <a:prstGeom prst="rect">
            <a:avLst/>
          </a:prstGeom>
          <a:solidFill>
            <a:schemeClr val="bg2"/>
          </a:solidFill>
          <a:ln w="22225">
            <a:solidFill>
              <a:srgbClr val="FFFF00"/>
            </a:solidFill>
          </a:ln>
          <a:effectLst>
            <a:outerShdw blurRad="50800" dist="38100" dir="13500000" algn="br" rotWithShape="0">
              <a:prstClr val="black">
                <a:alpha val="40000"/>
              </a:prstClr>
            </a:outerShdw>
          </a:effectLst>
        </p:spPr>
      </p:pic>
      <p:pic>
        <p:nvPicPr>
          <p:cNvPr id="16" name="Grafik 1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868239" y="3315123"/>
            <a:ext cx="3448712" cy="3448712"/>
          </a:xfrm>
          <a:prstGeom prst="rect">
            <a:avLst/>
          </a:prstGeom>
        </p:spPr>
      </p:pic>
      <p:pic>
        <p:nvPicPr>
          <p:cNvPr id="12" name="Grafik 1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047285" y="135579"/>
            <a:ext cx="3066522" cy="567393"/>
          </a:xfrm>
          <a:prstGeom prst="rect">
            <a:avLst/>
          </a:prstGeom>
        </p:spPr>
      </p:pic>
      <p:pic>
        <p:nvPicPr>
          <p:cNvPr id="13" name="Grafik 1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804627" y="-8338"/>
            <a:ext cx="973499" cy="584297"/>
          </a:xfrm>
          <a:prstGeom prst="rect">
            <a:avLst/>
          </a:prstGeom>
        </p:spPr>
      </p:pic>
    </p:spTree>
    <p:extLst>
      <p:ext uri="{BB962C8B-B14F-4D97-AF65-F5344CB8AC3E}">
        <p14:creationId xmlns:p14="http://schemas.microsoft.com/office/powerpoint/2010/main" val="21578079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2909054" y="1802097"/>
            <a:ext cx="6268481" cy="3204721"/>
          </a:xfrm>
          <a:prstGeom prst="rect">
            <a:avLst/>
          </a:prstGeom>
          <a:noFill/>
          <a:ln w="28575">
            <a:solidFill>
              <a:srgbClr val="73941A"/>
            </a:solidFill>
          </a:ln>
        </p:spPr>
        <p:txBody>
          <a:bodyPr wrap="square" lIns="288000" rIns="396000" bIns="4680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0850" marR="0" lvl="0" defTabSz="914400" rtl="0" eaLnBrk="1" fontAlgn="auto" latinLnBrk="0" hangingPunct="1">
              <a:lnSpc>
                <a:spcPct val="100000"/>
              </a:lnSpc>
              <a:spcBef>
                <a:spcPts val="0"/>
              </a:spcBef>
              <a:spcAft>
                <a:spcPts val="0"/>
              </a:spcAft>
              <a:buClrTx/>
              <a:buSzTx/>
              <a:buFontTx/>
              <a:buNone/>
              <a:tabLst>
                <a:tab pos="5832475" algn="l"/>
              </a:tabLst>
              <a:defRPr/>
            </a:pPr>
            <a:r>
              <a:rPr kumimoji="0" lang="de-AT" sz="2800" b="0" i="0" u="none" strike="noStrike" kern="1200" cap="none" spc="0" normalizeH="0" baseline="0" noProof="0" dirty="0" smtClean="0">
                <a:ln>
                  <a:noFill/>
                </a:ln>
                <a:solidFill>
                  <a:srgbClr val="C00000"/>
                </a:solidFill>
                <a:effectLst/>
                <a:uLnTx/>
                <a:uFillTx/>
                <a:latin typeface="Calibri" panose="020F0502020204030204"/>
                <a:ea typeface="+mn-ea"/>
                <a:cs typeface="+mn-cs"/>
              </a:rPr>
              <a:t>Sprechende Stadt</a:t>
            </a:r>
          </a:p>
          <a:p>
            <a:pPr marL="450850" marR="0" lvl="0" defTabSz="914400" rtl="0" eaLnBrk="1" fontAlgn="auto" latinLnBrk="0" hangingPunct="1">
              <a:lnSpc>
                <a:spcPct val="100000"/>
              </a:lnSpc>
              <a:spcBef>
                <a:spcPts val="0"/>
              </a:spcBef>
              <a:spcAft>
                <a:spcPts val="0"/>
              </a:spcAft>
              <a:buClrTx/>
              <a:buSzTx/>
              <a:buFontTx/>
              <a:buNone/>
              <a:tabLst>
                <a:tab pos="5832475" algn="l"/>
              </a:tabLst>
              <a:defRPr/>
            </a:pPr>
            <a:endParaRPr kumimoji="0" lang="de-AT" sz="32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742950" lvl="1" indent="-285750">
              <a:lnSpc>
                <a:spcPct val="115000"/>
              </a:lnSpc>
              <a:buFont typeface="Wingdings"/>
              <a:buChar char=""/>
              <a:tabLst>
                <a:tab pos="5832475" algn="l"/>
              </a:tabLst>
              <a:defRPr/>
            </a:pPr>
            <a:r>
              <a:rPr lang="de-AT" sz="2000" dirty="0" smtClean="0">
                <a:solidFill>
                  <a:prstClr val="black"/>
                </a:solidFill>
                <a:ea typeface="Calibri"/>
                <a:cs typeface="Times New Roman"/>
              </a:rPr>
              <a:t>Online Fragebogen</a:t>
            </a:r>
          </a:p>
          <a:p>
            <a:pPr marL="742950" lvl="1" indent="-285750">
              <a:lnSpc>
                <a:spcPct val="115000"/>
              </a:lnSpc>
              <a:buFont typeface="Wingdings"/>
              <a:buChar char=""/>
              <a:tabLst>
                <a:tab pos="5832475" algn="l"/>
              </a:tabLst>
              <a:defRPr/>
            </a:pPr>
            <a:r>
              <a:rPr lang="de-AT" sz="2000" dirty="0" smtClean="0">
                <a:solidFill>
                  <a:prstClr val="black"/>
                </a:solidFill>
                <a:ea typeface="Calibri"/>
                <a:cs typeface="Times New Roman"/>
              </a:rPr>
              <a:t>Postkarte mit QR-Code</a:t>
            </a:r>
            <a:endParaRPr lang="de-AT" sz="2000" dirty="0">
              <a:solidFill>
                <a:prstClr val="black"/>
              </a:solidFill>
              <a:ea typeface="Calibri"/>
              <a:cs typeface="Times New Roman"/>
            </a:endParaRPr>
          </a:p>
          <a:p>
            <a:pPr marL="742950" lvl="1" indent="-285750">
              <a:lnSpc>
                <a:spcPct val="115000"/>
              </a:lnSpc>
              <a:buFont typeface="Wingdings"/>
              <a:buChar char=""/>
              <a:tabLst>
                <a:tab pos="5832475" algn="l"/>
              </a:tabLst>
              <a:defRPr/>
            </a:pPr>
            <a:r>
              <a:rPr lang="de-AT" sz="2000" dirty="0" smtClean="0">
                <a:ea typeface="Calibri"/>
                <a:cs typeface="Times New Roman"/>
              </a:rPr>
              <a:t>Ideenbriefkasten</a:t>
            </a:r>
            <a:endParaRPr lang="de-AT" sz="2000" dirty="0">
              <a:ea typeface="Calibri"/>
              <a:cs typeface="Times New Roman"/>
            </a:endParaRPr>
          </a:p>
          <a:p>
            <a:pPr marL="742950" lvl="1" indent="-285750">
              <a:lnSpc>
                <a:spcPct val="115000"/>
              </a:lnSpc>
              <a:buFont typeface="Wingdings"/>
              <a:buChar char=""/>
              <a:tabLst>
                <a:tab pos="5832475" algn="l"/>
              </a:tabLst>
              <a:defRPr/>
            </a:pPr>
            <a:r>
              <a:rPr lang="de-AT" sz="2000" dirty="0" smtClean="0">
                <a:solidFill>
                  <a:prstClr val="black"/>
                </a:solidFill>
                <a:ea typeface="Calibri"/>
                <a:cs typeface="Times New Roman"/>
              </a:rPr>
              <a:t>STERN-Sprechstunden via Zoom</a:t>
            </a:r>
            <a:endParaRPr lang="de-AT" sz="2000" dirty="0">
              <a:solidFill>
                <a:prstClr val="black"/>
              </a:solidFill>
              <a:ea typeface="Calibri"/>
              <a:cs typeface="Times New Roman"/>
            </a:endParaRPr>
          </a:p>
          <a:p>
            <a:pPr marL="450850" marR="0" lvl="0" defTabSz="914400" rtl="0" eaLnBrk="1" fontAlgn="auto" latinLnBrk="0" hangingPunct="1">
              <a:lnSpc>
                <a:spcPct val="100000"/>
              </a:lnSpc>
              <a:spcBef>
                <a:spcPts val="0"/>
              </a:spcBef>
              <a:spcAft>
                <a:spcPts val="0"/>
              </a:spcAft>
              <a:buClrTx/>
              <a:buSzTx/>
              <a:buFontTx/>
              <a:buNone/>
              <a:tabLst>
                <a:tab pos="5832475" algn="l"/>
              </a:tabLst>
              <a:defRPr/>
            </a:pPr>
            <a:endParaRPr kumimoji="0" lang="de-AT" sz="32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450850" marR="0" lvl="0" defTabSz="914400" rtl="0" eaLnBrk="1" fontAlgn="auto" latinLnBrk="0" hangingPunct="1">
              <a:lnSpc>
                <a:spcPct val="100000"/>
              </a:lnSpc>
              <a:spcBef>
                <a:spcPts val="0"/>
              </a:spcBef>
              <a:spcAft>
                <a:spcPts val="0"/>
              </a:spcAft>
              <a:buClrTx/>
              <a:buSzTx/>
              <a:buFontTx/>
              <a:buNone/>
              <a:tabLst>
                <a:tab pos="5832475" algn="l"/>
              </a:tabLst>
              <a:defRPr/>
            </a:pPr>
            <a:endParaRPr kumimoji="0" lang="de-AT" sz="32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450850" marR="0" lvl="0" defTabSz="914400" rtl="0" eaLnBrk="1" fontAlgn="auto" latinLnBrk="0" hangingPunct="1">
              <a:lnSpc>
                <a:spcPct val="100000"/>
              </a:lnSpc>
              <a:spcBef>
                <a:spcPts val="0"/>
              </a:spcBef>
              <a:spcAft>
                <a:spcPts val="0"/>
              </a:spcAft>
              <a:buClrTx/>
              <a:buSzTx/>
              <a:buFontTx/>
              <a:buNone/>
              <a:tabLst>
                <a:tab pos="5832475" algn="l"/>
              </a:tabLst>
              <a:defRPr/>
            </a:pPr>
            <a:endParaRPr kumimoji="0" lang="de-AT" sz="32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tab pos="5832475" algn="l"/>
              </a:tabLst>
              <a:defRPr/>
            </a:pPr>
            <a:endParaRPr kumimoji="0" lang="de-AT"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15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black"/>
              </a:solidFill>
              <a:effectLst/>
              <a:uLnTx/>
              <a:uFillTx/>
              <a:latin typeface="Calibri" panose="020F0502020204030204"/>
              <a:ea typeface="+mn-ea"/>
              <a:cs typeface="Times New Roman"/>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Grafik 1"/>
          <p:cNvPicPr>
            <a:picLocks noChangeAspect="1"/>
          </p:cNvPicPr>
          <p:nvPr/>
        </p:nvPicPr>
        <p:blipFill>
          <a:blip r:embed="rId3"/>
          <a:stretch>
            <a:fillRect/>
          </a:stretch>
        </p:blipFill>
        <p:spPr>
          <a:xfrm>
            <a:off x="165616" y="5638694"/>
            <a:ext cx="2743438" cy="1219306"/>
          </a:xfrm>
          <a:prstGeom prst="rect">
            <a:avLst/>
          </a:prstGeom>
        </p:spPr>
      </p:pic>
      <p:pic>
        <p:nvPicPr>
          <p:cNvPr id="13" name="Grafik 12">
            <a:extLst>
              <a:ext uri="{FF2B5EF4-FFF2-40B4-BE49-F238E27FC236}">
                <a16:creationId xmlns:a16="http://schemas.microsoft.com/office/drawing/2014/main" id="{10B0A47D-311E-4A55-A5EE-846EC14D4D52}"/>
              </a:ext>
            </a:extLst>
          </p:cNvPr>
          <p:cNvPicPr/>
          <p:nvPr/>
        </p:nvPicPr>
        <p:blipFill rotWithShape="1">
          <a:blip r:embed="rId4" cstate="screen">
            <a:extLst>
              <a:ext uri="{28A0092B-C50C-407E-A947-70E740481C1C}">
                <a14:useLocalDpi xmlns:a14="http://schemas.microsoft.com/office/drawing/2010/main"/>
              </a:ext>
            </a:extLst>
          </a:blip>
          <a:srcRect/>
          <a:stretch/>
        </p:blipFill>
        <p:spPr bwMode="auto">
          <a:xfrm>
            <a:off x="13426" y="-5777"/>
            <a:ext cx="3347612" cy="4380719"/>
          </a:xfrm>
          <a:prstGeom prst="rect">
            <a:avLst/>
          </a:prstGeom>
          <a:ln>
            <a:noFill/>
          </a:ln>
          <a:effectLst>
            <a:outerShdw blurRad="50800" dist="38100" algn="l" rotWithShape="0">
              <a:prstClr val="black">
                <a:alpha val="40000"/>
              </a:prstClr>
            </a:outerShdw>
          </a:effectLst>
          <a:extLst>
            <a:ext uri="{53640926-AAD7-44D8-BBD7-CCE9431645EC}">
              <a14:shadowObscured xmlns:a14="http://schemas.microsoft.com/office/drawing/2010/main"/>
            </a:ext>
          </a:extLst>
        </p:spPr>
      </p:pic>
      <p:pic>
        <p:nvPicPr>
          <p:cNvPr id="16" name="Inhaltsplatzhalter 4">
            <a:extLst>
              <a:ext uri="{FF2B5EF4-FFF2-40B4-BE49-F238E27FC236}">
                <a16:creationId xmlns:a16="http://schemas.microsoft.com/office/drawing/2014/main" id="{91305DE8-1988-43A6-9C6E-A4BD885F9BDE}"/>
              </a:ext>
            </a:extLst>
          </p:cNvPr>
          <p:cNvPicPr>
            <a:picLocks noGrp="1"/>
          </p:cNvPicPr>
          <p:nvPr>
            <p:ph sz="half" idx="1"/>
          </p:nvPr>
        </p:nvPicPr>
        <p:blipFill rotWithShape="1">
          <a:blip r:embed="rId5" cstate="screen">
            <a:extLst>
              <a:ext uri="{28A0092B-C50C-407E-A947-70E740481C1C}">
                <a14:useLocalDpi xmlns:a14="http://schemas.microsoft.com/office/drawing/2010/main"/>
              </a:ext>
            </a:extLst>
          </a:blip>
          <a:srcRect/>
          <a:stretch/>
        </p:blipFill>
        <p:spPr bwMode="auto">
          <a:xfrm>
            <a:off x="8776855" y="2338657"/>
            <a:ext cx="3415145" cy="2371221"/>
          </a:xfrm>
          <a:prstGeom prst="rect">
            <a:avLst/>
          </a:prstGeom>
          <a:ln>
            <a:noFill/>
          </a:ln>
          <a:extLst>
            <a:ext uri="{53640926-AAD7-44D8-BBD7-CCE9431645EC}">
              <a14:shadowObscured xmlns:a14="http://schemas.microsoft.com/office/drawing/2010/main"/>
            </a:ext>
          </a:extLst>
        </p:spPr>
      </p:pic>
      <p:pic>
        <p:nvPicPr>
          <p:cNvPr id="17" name="Inhaltsplatzhalter 5">
            <a:extLst>
              <a:ext uri="{FF2B5EF4-FFF2-40B4-BE49-F238E27FC236}">
                <a16:creationId xmlns:a16="http://schemas.microsoft.com/office/drawing/2014/main" id="{C22CBB99-2278-498B-98EB-2A9FA1177DA2}"/>
              </a:ext>
            </a:extLst>
          </p:cNvPr>
          <p:cNvPicPr>
            <a:picLocks/>
          </p:cNvPicPr>
          <p:nvPr/>
        </p:nvPicPr>
        <p:blipFill rotWithShape="1">
          <a:blip r:embed="rId6" cstate="screen">
            <a:extLst>
              <a:ext uri="{28A0092B-C50C-407E-A947-70E740481C1C}">
                <a14:useLocalDpi xmlns:a14="http://schemas.microsoft.com/office/drawing/2010/main"/>
              </a:ext>
            </a:extLst>
          </a:blip>
          <a:srcRect/>
          <a:stretch/>
        </p:blipFill>
        <p:spPr bwMode="auto">
          <a:xfrm>
            <a:off x="8779289" y="4614564"/>
            <a:ext cx="3449782" cy="2243436"/>
          </a:xfrm>
          <a:prstGeom prst="rect">
            <a:avLst/>
          </a:prstGeom>
          <a:ln>
            <a:noFill/>
          </a:ln>
          <a:extLst>
            <a:ext uri="{53640926-AAD7-44D8-BBD7-CCE9431645EC}">
              <a14:shadowObscured xmlns:a14="http://schemas.microsoft.com/office/drawing/2010/main"/>
            </a:ext>
          </a:extLst>
        </p:spPr>
      </p:pic>
      <p:grpSp>
        <p:nvGrpSpPr>
          <p:cNvPr id="9" name="Gruppieren 8"/>
          <p:cNvGrpSpPr/>
          <p:nvPr/>
        </p:nvGrpSpPr>
        <p:grpSpPr>
          <a:xfrm>
            <a:off x="2964673" y="5734218"/>
            <a:ext cx="5314574" cy="1202127"/>
            <a:chOff x="2964673" y="5734218"/>
            <a:chExt cx="5314574" cy="1202127"/>
          </a:xfrm>
        </p:grpSpPr>
        <p:pic>
          <p:nvPicPr>
            <p:cNvPr id="11" name="Grafik 1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69608" y="6205341"/>
              <a:ext cx="1547627" cy="447281"/>
            </a:xfrm>
            <a:prstGeom prst="rect">
              <a:avLst/>
            </a:prstGeom>
          </p:spPr>
        </p:pic>
        <p:pic>
          <p:nvPicPr>
            <p:cNvPr id="12" name="Grafik 1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964673" y="6278582"/>
              <a:ext cx="2275646" cy="374040"/>
            </a:xfrm>
            <a:prstGeom prst="rect">
              <a:avLst/>
            </a:prstGeom>
          </p:spPr>
        </p:pic>
        <p:pic>
          <p:nvPicPr>
            <p:cNvPr id="14" name="Grafik 1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77120" y="5734218"/>
              <a:ext cx="1202127" cy="1202127"/>
            </a:xfrm>
            <a:prstGeom prst="rect">
              <a:avLst/>
            </a:prstGeom>
          </p:spPr>
        </p:pic>
      </p:grpSp>
      <p:pic>
        <p:nvPicPr>
          <p:cNvPr id="18" name="Grafik 17"/>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047285" y="135579"/>
            <a:ext cx="3066522" cy="567393"/>
          </a:xfrm>
          <a:prstGeom prst="rect">
            <a:avLst/>
          </a:prstGeom>
        </p:spPr>
      </p:pic>
      <p:pic>
        <p:nvPicPr>
          <p:cNvPr id="19" name="Grafik 18"/>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804627" y="-8338"/>
            <a:ext cx="973499" cy="584297"/>
          </a:xfrm>
          <a:prstGeom prst="rect">
            <a:avLst/>
          </a:prstGeom>
        </p:spPr>
      </p:pic>
    </p:spTree>
    <p:extLst>
      <p:ext uri="{BB962C8B-B14F-4D97-AF65-F5344CB8AC3E}">
        <p14:creationId xmlns:p14="http://schemas.microsoft.com/office/powerpoint/2010/main" val="37925155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2909054" y="1409843"/>
            <a:ext cx="6268481" cy="3236298"/>
          </a:xfrm>
          <a:prstGeom prst="rect">
            <a:avLst/>
          </a:prstGeom>
          <a:noFill/>
          <a:ln w="28575">
            <a:solidFill>
              <a:srgbClr val="73941A"/>
            </a:solidFill>
          </a:ln>
        </p:spPr>
        <p:txBody>
          <a:bodyPr wrap="square" lIns="288000" rIns="396000" bIns="4680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0850" marR="0" lvl="0" defTabSz="914400" rtl="0" eaLnBrk="1" fontAlgn="auto" latinLnBrk="0" hangingPunct="1">
              <a:lnSpc>
                <a:spcPct val="100000"/>
              </a:lnSpc>
              <a:spcBef>
                <a:spcPts val="0"/>
              </a:spcBef>
              <a:spcAft>
                <a:spcPts val="0"/>
              </a:spcAft>
              <a:buClrTx/>
              <a:buSzTx/>
              <a:buFontTx/>
              <a:buNone/>
              <a:tabLst>
                <a:tab pos="5832475" algn="l"/>
              </a:tabLst>
              <a:defRPr/>
            </a:pPr>
            <a:r>
              <a:rPr lang="de-AT" sz="2800" noProof="0" dirty="0" smtClean="0">
                <a:solidFill>
                  <a:srgbClr val="C00000"/>
                </a:solidFill>
                <a:latin typeface="Calibri" panose="020F0502020204030204"/>
              </a:rPr>
              <a:t>Digitale Interaktion</a:t>
            </a:r>
            <a:endParaRPr kumimoji="0" lang="de-AT" sz="2800" i="0" u="none" strike="noStrike" kern="1200" cap="none" spc="0" normalizeH="0" baseline="0" noProof="0" dirty="0" smtClean="0">
              <a:ln>
                <a:noFill/>
              </a:ln>
              <a:solidFill>
                <a:srgbClr val="C00000"/>
              </a:solidFill>
              <a:effectLst/>
              <a:uLnTx/>
              <a:uFillTx/>
              <a:latin typeface="Calibri" panose="020F0502020204030204"/>
            </a:endParaRPr>
          </a:p>
          <a:p>
            <a:pPr marL="0" marR="0" lvl="0" indent="0" defTabSz="914400" rtl="0" eaLnBrk="1" fontAlgn="auto" latinLnBrk="0" hangingPunct="1">
              <a:lnSpc>
                <a:spcPct val="100000"/>
              </a:lnSpc>
              <a:spcBef>
                <a:spcPts val="0"/>
              </a:spcBef>
              <a:spcAft>
                <a:spcPts val="0"/>
              </a:spcAft>
              <a:buClrTx/>
              <a:buSzTx/>
              <a:buFontTx/>
              <a:buNone/>
              <a:tabLst>
                <a:tab pos="5832475" algn="l"/>
              </a:tabLst>
              <a:defRPr/>
            </a:pPr>
            <a:endParaRPr kumimoji="0" lang="de-AT"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742950" marR="0" lvl="1" indent="-285750" defTabSz="914400" rtl="0" eaLnBrk="1" fontAlgn="auto" latinLnBrk="0" hangingPunct="1">
              <a:lnSpc>
                <a:spcPct val="115000"/>
              </a:lnSpc>
              <a:spcBef>
                <a:spcPts val="0"/>
              </a:spcBef>
              <a:spcAft>
                <a:spcPts val="0"/>
              </a:spcAft>
              <a:buClrTx/>
              <a:buSzTx/>
              <a:buFont typeface="Wingdings"/>
              <a:buChar char=""/>
              <a:tabLst>
                <a:tab pos="5832475" algn="l"/>
              </a:tabLst>
              <a:defRPr/>
            </a:pPr>
            <a:r>
              <a:rPr kumimoji="0" lang="de-AT" sz="2000" b="0" i="0" u="none" strike="noStrike" kern="1200" cap="none" spc="0" normalizeH="0" baseline="0" noProof="0" dirty="0" smtClean="0">
                <a:ln>
                  <a:noFill/>
                </a:ln>
                <a:solidFill>
                  <a:prstClr val="black"/>
                </a:solidFill>
                <a:effectLst/>
                <a:uLnTx/>
                <a:uFillTx/>
                <a:latin typeface="Calibri" panose="020F0502020204030204"/>
                <a:ea typeface="Calibri"/>
                <a:cs typeface="Times New Roman"/>
              </a:rPr>
              <a:t>Online </a:t>
            </a:r>
            <a:r>
              <a:rPr kumimoji="0" lang="de-AT" sz="2000" b="0" i="0" u="none" strike="noStrike" kern="1200" cap="none" spc="0" normalizeH="0" baseline="0" noProof="0" dirty="0" err="1" smtClean="0">
                <a:ln>
                  <a:noFill/>
                </a:ln>
                <a:solidFill>
                  <a:prstClr val="black"/>
                </a:solidFill>
                <a:effectLst/>
                <a:uLnTx/>
                <a:uFillTx/>
                <a:latin typeface="Calibri" panose="020F0502020204030204"/>
                <a:ea typeface="Calibri"/>
                <a:cs typeface="Times New Roman"/>
              </a:rPr>
              <a:t>ZUKUNFTSwerkSTADT</a:t>
            </a:r>
            <a:endParaRPr kumimoji="0" lang="de-AT" sz="2000" b="0" i="0" u="none" strike="noStrike" kern="1200" cap="none" spc="0" normalizeH="0" baseline="0" noProof="0" dirty="0" smtClean="0">
              <a:ln>
                <a:noFill/>
              </a:ln>
              <a:solidFill>
                <a:prstClr val="black"/>
              </a:solidFill>
              <a:effectLst/>
              <a:uLnTx/>
              <a:uFillTx/>
              <a:latin typeface="Calibri" panose="020F0502020204030204"/>
              <a:ea typeface="Calibri"/>
              <a:cs typeface="Times New Roman"/>
            </a:endParaRPr>
          </a:p>
          <a:p>
            <a:pPr marL="742950" marR="0" lvl="1" indent="-285750" defTabSz="914400" rtl="0" eaLnBrk="1" fontAlgn="auto" latinLnBrk="0" hangingPunct="1">
              <a:lnSpc>
                <a:spcPct val="115000"/>
              </a:lnSpc>
              <a:spcBef>
                <a:spcPts val="0"/>
              </a:spcBef>
              <a:spcAft>
                <a:spcPts val="0"/>
              </a:spcAft>
              <a:buClrTx/>
              <a:buSzTx/>
              <a:buFont typeface="Wingdings"/>
              <a:buChar char=""/>
              <a:tabLst>
                <a:tab pos="5832475" algn="l"/>
              </a:tabLst>
              <a:defRPr/>
            </a:pPr>
            <a:r>
              <a:rPr lang="de-AT" sz="2000" dirty="0" err="1" smtClean="0">
                <a:solidFill>
                  <a:prstClr val="black"/>
                </a:solidFill>
                <a:latin typeface="Calibri" panose="020F0502020204030204"/>
                <a:ea typeface="Calibri"/>
                <a:cs typeface="Times New Roman"/>
              </a:rPr>
              <a:t>ZUKUNFTSworkshops</a:t>
            </a:r>
            <a:r>
              <a:rPr lang="de-AT" sz="2000" dirty="0" smtClean="0">
                <a:solidFill>
                  <a:prstClr val="black"/>
                </a:solidFill>
                <a:latin typeface="Calibri" panose="020F0502020204030204"/>
                <a:ea typeface="Calibri"/>
                <a:cs typeface="Times New Roman"/>
              </a:rPr>
              <a:t> hybrid</a:t>
            </a:r>
          </a:p>
          <a:p>
            <a:pPr marL="742950" marR="0" lvl="1" indent="-285750" defTabSz="914400" rtl="0" eaLnBrk="1" fontAlgn="auto" latinLnBrk="0" hangingPunct="1">
              <a:lnSpc>
                <a:spcPct val="115000"/>
              </a:lnSpc>
              <a:spcBef>
                <a:spcPts val="0"/>
              </a:spcBef>
              <a:spcAft>
                <a:spcPts val="0"/>
              </a:spcAft>
              <a:buClrTx/>
              <a:buSzTx/>
              <a:buFont typeface="Wingdings"/>
              <a:buChar char=""/>
              <a:tabLst>
                <a:tab pos="5832475" algn="l"/>
              </a:tabLst>
              <a:defRPr/>
            </a:pPr>
            <a:r>
              <a:rPr kumimoji="0" lang="de-AT" sz="2000" b="0" i="0" u="none" strike="noStrike" kern="1200" cap="none" spc="0" normalizeH="0" baseline="0" noProof="0" dirty="0" smtClean="0">
                <a:ln>
                  <a:noFill/>
                </a:ln>
                <a:solidFill>
                  <a:prstClr val="black"/>
                </a:solidFill>
                <a:effectLst/>
                <a:uLnTx/>
                <a:uFillTx/>
                <a:latin typeface="Calibri" panose="020F0502020204030204"/>
                <a:ea typeface="Calibri"/>
                <a:cs typeface="Times New Roman"/>
              </a:rPr>
              <a:t>MIRO – interaktive</a:t>
            </a:r>
            <a:r>
              <a:rPr kumimoji="0" lang="de-AT" sz="2000" b="0" i="0" u="none" strike="noStrike" kern="1200" cap="none" spc="0" normalizeH="0" noProof="0" dirty="0" smtClean="0">
                <a:ln>
                  <a:noFill/>
                </a:ln>
                <a:solidFill>
                  <a:prstClr val="black"/>
                </a:solidFill>
                <a:effectLst/>
                <a:uLnTx/>
                <a:uFillTx/>
                <a:latin typeface="Calibri" panose="020F0502020204030204"/>
                <a:ea typeface="Calibri"/>
                <a:cs typeface="Times New Roman"/>
              </a:rPr>
              <a:t> Reise</a:t>
            </a:r>
            <a:endParaRPr kumimoji="0" lang="de-AT" sz="2000" b="0" i="0" u="none" strike="noStrike" kern="1200" cap="none" spc="0" normalizeH="0" baseline="0" noProof="0" dirty="0" smtClean="0">
              <a:ln>
                <a:noFill/>
              </a:ln>
              <a:solidFill>
                <a:prstClr val="black"/>
              </a:solidFill>
              <a:effectLst/>
              <a:uLnTx/>
              <a:uFillTx/>
              <a:latin typeface="Calibri" panose="020F0502020204030204"/>
              <a:ea typeface="Calibri"/>
              <a:cs typeface="Times New Roman"/>
            </a:endParaRPr>
          </a:p>
          <a:p>
            <a:pPr marL="742950" marR="0" lvl="1" indent="-285750" defTabSz="914400" rtl="0" eaLnBrk="1" fontAlgn="auto" latinLnBrk="0" hangingPunct="1">
              <a:lnSpc>
                <a:spcPct val="115000"/>
              </a:lnSpc>
              <a:spcBef>
                <a:spcPts val="0"/>
              </a:spcBef>
              <a:spcAft>
                <a:spcPts val="0"/>
              </a:spcAft>
              <a:buClrTx/>
              <a:buSzTx/>
              <a:buFont typeface="Wingdings"/>
              <a:buChar char=""/>
              <a:tabLst>
                <a:tab pos="5832475" algn="l"/>
              </a:tabLst>
              <a:defRPr/>
            </a:pPr>
            <a:r>
              <a:rPr lang="de-AT" sz="2000" dirty="0" smtClean="0">
                <a:solidFill>
                  <a:prstClr val="black"/>
                </a:solidFill>
                <a:latin typeface="Calibri" panose="020F0502020204030204"/>
                <a:ea typeface="Calibri"/>
                <a:cs typeface="Times New Roman"/>
              </a:rPr>
              <a:t>Digitale Beschlussfassung im                        STERN-Beirat</a:t>
            </a:r>
          </a:p>
          <a:p>
            <a:pPr marR="0" lvl="1" defTabSz="914400" rtl="0" eaLnBrk="1" fontAlgn="auto" latinLnBrk="0" hangingPunct="1">
              <a:lnSpc>
                <a:spcPct val="115000"/>
              </a:lnSpc>
              <a:spcBef>
                <a:spcPts val="0"/>
              </a:spcBef>
              <a:spcAft>
                <a:spcPts val="0"/>
              </a:spcAft>
              <a:buClrTx/>
              <a:buSzTx/>
              <a:tabLst>
                <a:tab pos="5832475" algn="l"/>
              </a:tabLst>
              <a:defRPr/>
            </a:pPr>
            <a:endParaRPr kumimoji="0" lang="de-AT" sz="2000" b="0" i="0" u="none" strike="noStrike" kern="1200" cap="none" spc="0" normalizeH="0" baseline="0" noProof="0" dirty="0" smtClean="0">
              <a:ln>
                <a:noFill/>
              </a:ln>
              <a:solidFill>
                <a:prstClr val="black"/>
              </a:solidFill>
              <a:effectLst/>
              <a:uLnTx/>
              <a:uFillTx/>
              <a:latin typeface="Calibri" panose="020F0502020204030204"/>
              <a:ea typeface="Calibri"/>
              <a:cs typeface="Times New Roman"/>
            </a:endParaRPr>
          </a:p>
          <a:p>
            <a:pPr marL="742950" marR="0" lvl="1" indent="-285750" defTabSz="914400" rtl="0" eaLnBrk="1" fontAlgn="auto" latinLnBrk="0" hangingPunct="1">
              <a:lnSpc>
                <a:spcPct val="115000"/>
              </a:lnSpc>
              <a:spcBef>
                <a:spcPts val="0"/>
              </a:spcBef>
              <a:spcAft>
                <a:spcPts val="0"/>
              </a:spcAft>
              <a:buClrTx/>
              <a:buSzTx/>
              <a:buFont typeface="Wingdings"/>
              <a:buChar char=""/>
              <a:tabLst>
                <a:tab pos="5832475" algn="l"/>
              </a:tabLst>
              <a:defRPr/>
            </a:pPr>
            <a:endParaRPr kumimoji="0" lang="de-AT" sz="2000" b="0" i="0" u="none" strike="noStrike" kern="1200" cap="none" spc="0" normalizeH="0" baseline="0" noProof="0" dirty="0">
              <a:ln>
                <a:noFill/>
              </a:ln>
              <a:solidFill>
                <a:prstClr val="black"/>
              </a:solidFill>
              <a:effectLst/>
              <a:uLnTx/>
              <a:uFillTx/>
              <a:latin typeface="Calibri" panose="020F0502020204030204"/>
              <a:ea typeface="Calibri"/>
              <a:cs typeface="Times New Roman"/>
            </a:endParaRPr>
          </a:p>
          <a:p>
            <a:pPr marL="457200" marR="0" lvl="1" indent="0" algn="l" defTabSz="914400" rtl="0" eaLnBrk="1" fontAlgn="auto" latinLnBrk="0" hangingPunct="1">
              <a:lnSpc>
                <a:spcPct val="115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black"/>
              </a:solidFill>
              <a:effectLst/>
              <a:uLnTx/>
              <a:uFillTx/>
              <a:latin typeface="Calibri" panose="020F0502020204030204"/>
              <a:ea typeface="+mn-ea"/>
              <a:cs typeface="Times New Roman"/>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Grafik 1"/>
          <p:cNvPicPr>
            <a:picLocks noChangeAspect="1"/>
          </p:cNvPicPr>
          <p:nvPr/>
        </p:nvPicPr>
        <p:blipFill>
          <a:blip r:embed="rId3"/>
          <a:stretch>
            <a:fillRect/>
          </a:stretch>
        </p:blipFill>
        <p:spPr>
          <a:xfrm>
            <a:off x="165616" y="5638694"/>
            <a:ext cx="2743438" cy="1219306"/>
          </a:xfrm>
          <a:prstGeom prst="rect">
            <a:avLst/>
          </a:prstGeom>
        </p:spPr>
      </p:pic>
      <p:pic>
        <p:nvPicPr>
          <p:cNvPr id="9" name="Grafik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357" y="15767"/>
            <a:ext cx="3522768" cy="2529725"/>
          </a:xfrm>
          <a:prstGeom prst="rect">
            <a:avLst/>
          </a:prstGeom>
          <a:effectLst>
            <a:outerShdw blurRad="63500" sx="102000" sy="102000" algn="ctr" rotWithShape="0">
              <a:prstClr val="black">
                <a:alpha val="40000"/>
              </a:prstClr>
            </a:outerShdw>
          </a:effectLst>
        </p:spPr>
      </p:pic>
      <p:grpSp>
        <p:nvGrpSpPr>
          <p:cNvPr id="5" name="Gruppieren 4"/>
          <p:cNvGrpSpPr/>
          <p:nvPr/>
        </p:nvGrpSpPr>
        <p:grpSpPr>
          <a:xfrm>
            <a:off x="6679469" y="2953974"/>
            <a:ext cx="5512531" cy="3904026"/>
            <a:chOff x="6679469" y="2953974"/>
            <a:chExt cx="5512531" cy="3904026"/>
          </a:xfrm>
          <a:effectLst>
            <a:outerShdw blurRad="50800" dist="38100" dir="16200000" rotWithShape="0">
              <a:prstClr val="black">
                <a:alpha val="40000"/>
              </a:prstClr>
            </a:outerShdw>
          </a:effectLst>
        </p:grpSpPr>
        <p:pic>
          <p:nvPicPr>
            <p:cNvPr id="3" name="Grafik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55585" y="4858912"/>
              <a:ext cx="3536415" cy="1999088"/>
            </a:xfrm>
            <a:prstGeom prst="rect">
              <a:avLst/>
            </a:prstGeom>
          </p:spPr>
        </p:pic>
        <p:pic>
          <p:nvPicPr>
            <p:cNvPr id="4" name="Grafik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85666" y="2953974"/>
              <a:ext cx="3536414" cy="1992654"/>
            </a:xfrm>
            <a:prstGeom prst="rect">
              <a:avLst/>
            </a:prstGeom>
          </p:spPr>
        </p:pic>
        <p:pic>
          <p:nvPicPr>
            <p:cNvPr id="11" name="Grafik 1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79469" y="4781621"/>
              <a:ext cx="2212393" cy="669274"/>
            </a:xfrm>
            <a:prstGeom prst="rect">
              <a:avLst/>
            </a:prstGeom>
          </p:spPr>
        </p:pic>
      </p:grpSp>
      <p:grpSp>
        <p:nvGrpSpPr>
          <p:cNvPr id="13" name="Gruppieren 12"/>
          <p:cNvGrpSpPr/>
          <p:nvPr/>
        </p:nvGrpSpPr>
        <p:grpSpPr>
          <a:xfrm>
            <a:off x="2964673" y="5734218"/>
            <a:ext cx="5314574" cy="1202127"/>
            <a:chOff x="2964673" y="5734218"/>
            <a:chExt cx="5314574" cy="1202127"/>
          </a:xfrm>
        </p:grpSpPr>
        <p:pic>
          <p:nvPicPr>
            <p:cNvPr id="14" name="Grafik 1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369608" y="6205341"/>
              <a:ext cx="1547627" cy="447281"/>
            </a:xfrm>
            <a:prstGeom prst="rect">
              <a:avLst/>
            </a:prstGeom>
          </p:spPr>
        </p:pic>
        <p:pic>
          <p:nvPicPr>
            <p:cNvPr id="15" name="Grafik 1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964673" y="6278582"/>
              <a:ext cx="2275646" cy="374040"/>
            </a:xfrm>
            <a:prstGeom prst="rect">
              <a:avLst/>
            </a:prstGeom>
          </p:spPr>
        </p:pic>
        <p:pic>
          <p:nvPicPr>
            <p:cNvPr id="16" name="Grafik 1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077120" y="5734218"/>
              <a:ext cx="1202127" cy="1202127"/>
            </a:xfrm>
            <a:prstGeom prst="rect">
              <a:avLst/>
            </a:prstGeom>
          </p:spPr>
        </p:pic>
      </p:grpSp>
      <p:pic>
        <p:nvPicPr>
          <p:cNvPr id="18" name="Grafik 1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047285" y="135579"/>
            <a:ext cx="3066522" cy="567393"/>
          </a:xfrm>
          <a:prstGeom prst="rect">
            <a:avLst/>
          </a:prstGeom>
        </p:spPr>
      </p:pic>
      <p:pic>
        <p:nvPicPr>
          <p:cNvPr id="19" name="Grafik 18"/>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804627" y="-8338"/>
            <a:ext cx="973499" cy="584297"/>
          </a:xfrm>
          <a:prstGeom prst="rect">
            <a:avLst/>
          </a:prstGeom>
        </p:spPr>
      </p:pic>
    </p:spTree>
    <p:extLst>
      <p:ext uri="{BB962C8B-B14F-4D97-AF65-F5344CB8AC3E}">
        <p14:creationId xmlns:p14="http://schemas.microsoft.com/office/powerpoint/2010/main" val="25013903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2909054" y="1037012"/>
            <a:ext cx="6268481" cy="4226965"/>
          </a:xfrm>
          <a:prstGeom prst="rect">
            <a:avLst/>
          </a:prstGeom>
          <a:noFill/>
          <a:ln w="28575">
            <a:solidFill>
              <a:srgbClr val="73941A"/>
            </a:solidFill>
          </a:ln>
        </p:spPr>
        <p:txBody>
          <a:bodyPr wrap="square" lIns="288000" rIns="396000" bIns="4680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0850" marR="0" lvl="0" defTabSz="914400" rtl="0" eaLnBrk="1" fontAlgn="auto" latinLnBrk="0" hangingPunct="1">
              <a:lnSpc>
                <a:spcPct val="100000"/>
              </a:lnSpc>
              <a:spcBef>
                <a:spcPts val="0"/>
              </a:spcBef>
              <a:spcAft>
                <a:spcPts val="0"/>
              </a:spcAft>
              <a:buClrTx/>
              <a:buSzTx/>
              <a:buFontTx/>
              <a:buNone/>
              <a:tabLst>
                <a:tab pos="5832475" algn="l"/>
              </a:tabLst>
              <a:defRPr/>
            </a:pPr>
            <a:r>
              <a:rPr kumimoji="0" lang="de-AT" sz="3200" b="0" i="0" u="none" strike="noStrike" kern="1200" cap="none" spc="0" normalizeH="0" baseline="0" noProof="0" dirty="0" smtClean="0">
                <a:ln>
                  <a:noFill/>
                </a:ln>
                <a:solidFill>
                  <a:prstClr val="black"/>
                </a:solidFill>
                <a:effectLst/>
                <a:uLnTx/>
                <a:uFillTx/>
                <a:latin typeface="Calibri" panose="020F0502020204030204"/>
                <a:ea typeface="+mn-ea"/>
                <a:cs typeface="+mn-cs"/>
              </a:rPr>
              <a:t>Stadterneuerung</a:t>
            </a:r>
            <a:r>
              <a:rPr kumimoji="0" lang="de-AT" sz="3200" b="0" i="0" u="none" strike="noStrike" kern="1200" cap="none" spc="0" normalizeH="0" noProof="0" dirty="0" smtClean="0">
                <a:ln>
                  <a:noFill/>
                </a:ln>
                <a:solidFill>
                  <a:prstClr val="black"/>
                </a:solidFill>
                <a:effectLst/>
                <a:uLnTx/>
                <a:uFillTx/>
                <a:latin typeface="Calibri" panose="020F0502020204030204"/>
                <a:ea typeface="+mn-ea"/>
                <a:cs typeface="+mn-cs"/>
              </a:rPr>
              <a:t> Ternitz </a:t>
            </a:r>
          </a:p>
          <a:p>
            <a:pPr marL="450850" marR="0" lvl="0" defTabSz="914400" rtl="0" eaLnBrk="1" fontAlgn="auto" latinLnBrk="0" hangingPunct="1">
              <a:lnSpc>
                <a:spcPct val="100000"/>
              </a:lnSpc>
              <a:spcBef>
                <a:spcPts val="0"/>
              </a:spcBef>
              <a:spcAft>
                <a:spcPts val="0"/>
              </a:spcAft>
              <a:buClrTx/>
              <a:buSzTx/>
              <a:buFontTx/>
              <a:buNone/>
              <a:tabLst>
                <a:tab pos="5832475" algn="l"/>
              </a:tabLst>
              <a:defRPr/>
            </a:pPr>
            <a:r>
              <a:rPr lang="de-AT" sz="3200" noProof="0" dirty="0" smtClean="0">
                <a:solidFill>
                  <a:srgbClr val="C00000"/>
                </a:solidFill>
                <a:latin typeface="Calibri" panose="020F0502020204030204"/>
              </a:rPr>
              <a:t>                     </a:t>
            </a:r>
            <a:r>
              <a:rPr kumimoji="0" lang="de-AT" sz="3200" b="0" i="0" u="none" strike="noStrike" kern="1200" cap="none" spc="0" normalizeH="0" noProof="0" dirty="0" smtClean="0">
                <a:ln>
                  <a:noFill/>
                </a:ln>
                <a:solidFill>
                  <a:srgbClr val="C00000"/>
                </a:solidFill>
                <a:effectLst/>
                <a:uLnTx/>
                <a:uFillTx/>
                <a:latin typeface="Calibri" panose="020F0502020204030204"/>
                <a:ea typeface="+mn-ea"/>
                <a:cs typeface="+mn-cs"/>
              </a:rPr>
              <a:t>fit für die Zukunft</a:t>
            </a:r>
            <a:endParaRPr kumimoji="0" lang="de-AT" sz="3200" b="0" i="0" u="none" strike="noStrike" kern="1200" cap="none" spc="0" normalizeH="0" baseline="0" noProof="0" dirty="0" smtClean="0">
              <a:ln>
                <a:noFill/>
              </a:ln>
              <a:solidFill>
                <a:srgbClr val="C00000"/>
              </a:solidFill>
              <a:effectLst/>
              <a:uLnTx/>
              <a:uFillTx/>
              <a:latin typeface="Calibri" panose="020F050202020403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tab pos="5832475" algn="l"/>
              </a:tabLst>
              <a:defRPr/>
            </a:pPr>
            <a:endParaRPr kumimoji="0" lang="de-AT"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742950" marR="0" lvl="1" indent="-285750" defTabSz="914400" rtl="0" eaLnBrk="1" fontAlgn="auto" latinLnBrk="0" hangingPunct="1">
              <a:lnSpc>
                <a:spcPct val="115000"/>
              </a:lnSpc>
              <a:spcBef>
                <a:spcPts val="0"/>
              </a:spcBef>
              <a:spcAft>
                <a:spcPts val="0"/>
              </a:spcAft>
              <a:buClrTx/>
              <a:buSzTx/>
              <a:buFont typeface="Wingdings"/>
              <a:buChar char=""/>
              <a:tabLst>
                <a:tab pos="5832475" algn="l"/>
              </a:tabLst>
              <a:defRPr/>
            </a:pPr>
            <a:r>
              <a:rPr lang="de-AT" sz="2000" dirty="0" smtClean="0">
                <a:solidFill>
                  <a:prstClr val="black"/>
                </a:solidFill>
                <a:latin typeface="Calibri" panose="020F0502020204030204"/>
                <a:ea typeface="Calibri"/>
                <a:cs typeface="Times New Roman"/>
              </a:rPr>
              <a:t>3 Leitziele</a:t>
            </a:r>
          </a:p>
          <a:p>
            <a:pPr marL="742950" marR="0" lvl="1" indent="-285750" defTabSz="914400" rtl="0" eaLnBrk="1" fontAlgn="auto" latinLnBrk="0" hangingPunct="1">
              <a:lnSpc>
                <a:spcPct val="115000"/>
              </a:lnSpc>
              <a:spcBef>
                <a:spcPts val="0"/>
              </a:spcBef>
              <a:spcAft>
                <a:spcPts val="0"/>
              </a:spcAft>
              <a:buClrTx/>
              <a:buSzTx/>
              <a:buFont typeface="Wingdings"/>
              <a:buChar char=""/>
              <a:tabLst>
                <a:tab pos="5832475" algn="l"/>
              </a:tabLst>
              <a:defRPr/>
            </a:pPr>
            <a:r>
              <a:rPr kumimoji="0" lang="de-AT" sz="2000" b="0" i="0" u="none" strike="noStrike" kern="1200" cap="none" spc="0" normalizeH="0" baseline="0" noProof="0" dirty="0" smtClean="0">
                <a:ln>
                  <a:noFill/>
                </a:ln>
                <a:solidFill>
                  <a:prstClr val="black"/>
                </a:solidFill>
                <a:effectLst/>
                <a:uLnTx/>
                <a:uFillTx/>
                <a:latin typeface="Calibri" panose="020F0502020204030204"/>
                <a:ea typeface="Calibri"/>
                <a:cs typeface="Times New Roman"/>
              </a:rPr>
              <a:t>38</a:t>
            </a:r>
            <a:r>
              <a:rPr kumimoji="0" lang="de-AT" sz="2000" b="0" i="0" u="none" strike="noStrike" kern="1200" cap="none" spc="0" normalizeH="0" noProof="0" dirty="0" smtClean="0">
                <a:ln>
                  <a:noFill/>
                </a:ln>
                <a:solidFill>
                  <a:prstClr val="black"/>
                </a:solidFill>
                <a:effectLst/>
                <a:uLnTx/>
                <a:uFillTx/>
                <a:latin typeface="Calibri" panose="020F0502020204030204"/>
                <a:ea typeface="Calibri"/>
                <a:cs typeface="Times New Roman"/>
              </a:rPr>
              <a:t> Handlungsziele</a:t>
            </a:r>
          </a:p>
          <a:p>
            <a:pPr marL="742950" marR="0" lvl="1" indent="-285750" defTabSz="914400" rtl="0" eaLnBrk="1" fontAlgn="auto" latinLnBrk="0" hangingPunct="1">
              <a:lnSpc>
                <a:spcPct val="115000"/>
              </a:lnSpc>
              <a:spcBef>
                <a:spcPts val="0"/>
              </a:spcBef>
              <a:spcAft>
                <a:spcPts val="0"/>
              </a:spcAft>
              <a:buClrTx/>
              <a:buSzTx/>
              <a:buFont typeface="Wingdings"/>
              <a:buChar char=""/>
              <a:tabLst>
                <a:tab pos="5832475" algn="l"/>
              </a:tabLst>
              <a:defRPr/>
            </a:pPr>
            <a:r>
              <a:rPr lang="de-AT" sz="2000" dirty="0" smtClean="0">
                <a:solidFill>
                  <a:prstClr val="black"/>
                </a:solidFill>
                <a:latin typeface="Calibri" panose="020F0502020204030204"/>
                <a:ea typeface="Calibri"/>
                <a:cs typeface="Times New Roman"/>
              </a:rPr>
              <a:t>10 Projektanmeldungen</a:t>
            </a:r>
          </a:p>
          <a:p>
            <a:pPr marL="1257300" lvl="2" indent="-342900">
              <a:lnSpc>
                <a:spcPct val="115000"/>
              </a:lnSpc>
              <a:buFont typeface="Arial" panose="020B0604020202020204" pitchFamily="34" charset="0"/>
              <a:buChar char="•"/>
              <a:tabLst>
                <a:tab pos="5832475" algn="l"/>
              </a:tabLst>
              <a:defRPr/>
            </a:pPr>
            <a:r>
              <a:rPr kumimoji="0" lang="de-AT" sz="2000" b="0" i="0" u="none" strike="noStrike" kern="1200" cap="none" spc="0" normalizeH="0" noProof="0" dirty="0" smtClean="0">
                <a:ln>
                  <a:noFill/>
                </a:ln>
                <a:solidFill>
                  <a:prstClr val="black"/>
                </a:solidFill>
                <a:effectLst/>
                <a:uLnTx/>
                <a:uFillTx/>
                <a:latin typeface="Calibri" panose="020F0502020204030204"/>
                <a:ea typeface="Calibri"/>
                <a:cs typeface="Times New Roman"/>
              </a:rPr>
              <a:t>Storchenwald</a:t>
            </a:r>
          </a:p>
          <a:p>
            <a:pPr marL="1257300" lvl="2" indent="-342900">
              <a:lnSpc>
                <a:spcPct val="115000"/>
              </a:lnSpc>
              <a:buFont typeface="Arial" panose="020B0604020202020204" pitchFamily="34" charset="0"/>
              <a:buChar char="•"/>
              <a:tabLst>
                <a:tab pos="5832475" algn="l"/>
              </a:tabLst>
              <a:defRPr/>
            </a:pPr>
            <a:r>
              <a:rPr lang="de-AT" sz="2000" dirty="0" smtClean="0">
                <a:solidFill>
                  <a:prstClr val="black"/>
                </a:solidFill>
                <a:latin typeface="Calibri" panose="020F0502020204030204"/>
                <a:ea typeface="Calibri"/>
                <a:cs typeface="Times New Roman"/>
              </a:rPr>
              <a:t>Bewegungsarena</a:t>
            </a:r>
          </a:p>
          <a:p>
            <a:pPr marL="1257300" lvl="2" indent="-342900">
              <a:lnSpc>
                <a:spcPct val="115000"/>
              </a:lnSpc>
              <a:buFont typeface="Arial" panose="020B0604020202020204" pitchFamily="34" charset="0"/>
              <a:buChar char="•"/>
              <a:tabLst>
                <a:tab pos="5832475" algn="l"/>
              </a:tabLst>
              <a:defRPr/>
            </a:pPr>
            <a:r>
              <a:rPr kumimoji="0" lang="de-AT" sz="2000" b="0" i="0" u="none" strike="noStrike" kern="1200" cap="none" spc="0" normalizeH="0" noProof="0" dirty="0" smtClean="0">
                <a:ln>
                  <a:noFill/>
                </a:ln>
                <a:solidFill>
                  <a:prstClr val="black"/>
                </a:solidFill>
                <a:effectLst/>
                <a:uLnTx/>
                <a:uFillTx/>
                <a:latin typeface="Calibri" panose="020F0502020204030204"/>
                <a:ea typeface="Calibri"/>
                <a:cs typeface="Times New Roman"/>
              </a:rPr>
              <a:t>Naturerlebnis im Stadtpark</a:t>
            </a:r>
          </a:p>
          <a:p>
            <a:pPr marL="1257300" lvl="2" indent="-342900">
              <a:lnSpc>
                <a:spcPct val="115000"/>
              </a:lnSpc>
              <a:buFont typeface="Arial" panose="020B0604020202020204" pitchFamily="34" charset="0"/>
              <a:buChar char="•"/>
              <a:tabLst>
                <a:tab pos="5832475" algn="l"/>
              </a:tabLst>
              <a:defRPr/>
            </a:pPr>
            <a:r>
              <a:rPr lang="de-AT" sz="2000" dirty="0" smtClean="0">
                <a:solidFill>
                  <a:prstClr val="black"/>
                </a:solidFill>
                <a:latin typeface="Calibri" panose="020F0502020204030204"/>
                <a:ea typeface="Calibri"/>
                <a:cs typeface="Times New Roman"/>
              </a:rPr>
              <a:t>…</a:t>
            </a:r>
            <a:endParaRPr kumimoji="0" lang="de-AT" sz="2000" b="0" i="0" u="none" strike="noStrike" kern="1200" cap="none" spc="0" normalizeH="0" noProof="0" dirty="0" smtClean="0">
              <a:ln>
                <a:noFill/>
              </a:ln>
              <a:solidFill>
                <a:prstClr val="black"/>
              </a:solidFill>
              <a:effectLst/>
              <a:uLnTx/>
              <a:uFillTx/>
              <a:latin typeface="Calibri" panose="020F0502020204030204"/>
              <a:ea typeface="Calibri"/>
              <a:cs typeface="Times New Roman"/>
            </a:endParaRPr>
          </a:p>
          <a:p>
            <a:pPr marL="1257300" lvl="2" indent="-342900">
              <a:lnSpc>
                <a:spcPct val="115000"/>
              </a:lnSpc>
              <a:buFont typeface="Arial" panose="020B0604020202020204" pitchFamily="34" charset="0"/>
              <a:buChar char="•"/>
              <a:tabLst>
                <a:tab pos="5832475" algn="l"/>
              </a:tabLst>
              <a:defRPr/>
            </a:pPr>
            <a:endParaRPr kumimoji="0" lang="de-AT" sz="2000" b="0" i="0" u="none" strike="noStrike" kern="1200" cap="none" spc="0" normalizeH="0" noProof="0" dirty="0" smtClean="0">
              <a:ln>
                <a:noFill/>
              </a:ln>
              <a:solidFill>
                <a:prstClr val="black"/>
              </a:solidFill>
              <a:effectLst/>
              <a:uLnTx/>
              <a:uFillTx/>
              <a:latin typeface="Calibri" panose="020F0502020204030204"/>
              <a:ea typeface="Calibri"/>
              <a:cs typeface="Times New Roman"/>
            </a:endParaRPr>
          </a:p>
          <a:p>
            <a:pPr marL="742950" marR="0" lvl="1" indent="-285750" defTabSz="914400" rtl="0" eaLnBrk="1" fontAlgn="auto" latinLnBrk="0" hangingPunct="1">
              <a:lnSpc>
                <a:spcPct val="115000"/>
              </a:lnSpc>
              <a:spcBef>
                <a:spcPts val="0"/>
              </a:spcBef>
              <a:spcAft>
                <a:spcPts val="0"/>
              </a:spcAft>
              <a:buClrTx/>
              <a:buSzTx/>
              <a:buFont typeface="Wingdings"/>
              <a:buChar char=""/>
              <a:tabLst>
                <a:tab pos="5832475" algn="l"/>
              </a:tabLst>
              <a:defRPr/>
            </a:pPr>
            <a:endParaRPr kumimoji="0" lang="de-AT" sz="2000" b="0" i="0" u="none" strike="noStrike" kern="1200" cap="none" spc="0" normalizeH="0" baseline="0" noProof="0" dirty="0">
              <a:ln>
                <a:noFill/>
              </a:ln>
              <a:solidFill>
                <a:prstClr val="black"/>
              </a:solidFill>
              <a:effectLst/>
              <a:uLnTx/>
              <a:uFillTx/>
              <a:latin typeface="Calibri" panose="020F0502020204030204"/>
              <a:ea typeface="Calibri"/>
              <a:cs typeface="Times New Roman"/>
            </a:endParaRPr>
          </a:p>
          <a:p>
            <a:pPr marL="457200" marR="0" lvl="1" indent="0" algn="l" defTabSz="914400" rtl="0" eaLnBrk="1" fontAlgn="auto" latinLnBrk="0" hangingPunct="1">
              <a:lnSpc>
                <a:spcPct val="115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black"/>
              </a:solidFill>
              <a:effectLst/>
              <a:uLnTx/>
              <a:uFillTx/>
              <a:latin typeface="Calibri" panose="020F0502020204030204"/>
              <a:ea typeface="+mn-ea"/>
              <a:cs typeface="Times New Roman"/>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Grafik 1"/>
          <p:cNvPicPr>
            <a:picLocks noChangeAspect="1"/>
          </p:cNvPicPr>
          <p:nvPr/>
        </p:nvPicPr>
        <p:blipFill>
          <a:blip r:embed="rId3"/>
          <a:stretch>
            <a:fillRect/>
          </a:stretch>
        </p:blipFill>
        <p:spPr>
          <a:xfrm>
            <a:off x="165616" y="5638694"/>
            <a:ext cx="2743438" cy="1219306"/>
          </a:xfrm>
          <a:prstGeom prst="rect">
            <a:avLst/>
          </a:prstGeom>
        </p:spPr>
      </p:pic>
      <p:pic>
        <p:nvPicPr>
          <p:cNvPr id="5" name="Grafik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3410465" cy="2414075"/>
          </a:xfrm>
          <a:prstGeom prst="rect">
            <a:avLst/>
          </a:prstGeom>
        </p:spPr>
      </p:pic>
      <p:grpSp>
        <p:nvGrpSpPr>
          <p:cNvPr id="14" name="Gruppieren 13"/>
          <p:cNvGrpSpPr/>
          <p:nvPr/>
        </p:nvGrpSpPr>
        <p:grpSpPr>
          <a:xfrm>
            <a:off x="8448949" y="2812544"/>
            <a:ext cx="3736496" cy="3563820"/>
            <a:chOff x="8788738" y="3007952"/>
            <a:chExt cx="4072849" cy="3857437"/>
          </a:xfrm>
        </p:grpSpPr>
        <p:pic>
          <p:nvPicPr>
            <p:cNvPr id="7" name="Grafik 6"/>
            <p:cNvPicPr>
              <a:picLocks noChangeAspect="1"/>
            </p:cNvPicPr>
            <p:nvPr/>
          </p:nvPicPr>
          <p:blipFill>
            <a:blip r:embed="rId5"/>
            <a:stretch>
              <a:fillRect/>
            </a:stretch>
          </p:blipFill>
          <p:spPr>
            <a:xfrm>
              <a:off x="8802205" y="3007952"/>
              <a:ext cx="4059382" cy="3822338"/>
            </a:xfrm>
            <a:prstGeom prst="rect">
              <a:avLst/>
            </a:prstGeom>
            <a:ln>
              <a:solidFill>
                <a:srgbClr val="AA2222"/>
              </a:solidFill>
            </a:ln>
          </p:spPr>
        </p:pic>
        <p:sp>
          <p:nvSpPr>
            <p:cNvPr id="13" name="Rechteck 12"/>
            <p:cNvSpPr/>
            <p:nvPr/>
          </p:nvSpPr>
          <p:spPr>
            <a:xfrm>
              <a:off x="8788738" y="5650814"/>
              <a:ext cx="4072849" cy="1214575"/>
            </a:xfrm>
            <a:prstGeom prst="rect">
              <a:avLst/>
            </a:prstGeom>
            <a:solidFill>
              <a:schemeClr val="bg1"/>
            </a:solidFill>
            <a:ln>
              <a:solidFill>
                <a:srgbClr val="AA22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400" b="1" dirty="0" smtClean="0">
                  <a:solidFill>
                    <a:srgbClr val="C00000"/>
                  </a:solidFill>
                </a:rPr>
                <a:t>Ein Bäumchen für jedes Neugeborene</a:t>
              </a:r>
              <a:endParaRPr lang="de-DE" sz="2400" b="1" dirty="0">
                <a:solidFill>
                  <a:srgbClr val="C00000"/>
                </a:solidFill>
              </a:endParaRPr>
            </a:p>
          </p:txBody>
        </p:sp>
      </p:grpSp>
      <p:grpSp>
        <p:nvGrpSpPr>
          <p:cNvPr id="9" name="Gruppieren 8"/>
          <p:cNvGrpSpPr/>
          <p:nvPr/>
        </p:nvGrpSpPr>
        <p:grpSpPr>
          <a:xfrm>
            <a:off x="2964673" y="5734218"/>
            <a:ext cx="5314574" cy="1202127"/>
            <a:chOff x="2964673" y="5734218"/>
            <a:chExt cx="5314574" cy="1202127"/>
          </a:xfrm>
        </p:grpSpPr>
        <p:pic>
          <p:nvPicPr>
            <p:cNvPr id="10" name="Grafik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69608" y="6205341"/>
              <a:ext cx="1547627" cy="447281"/>
            </a:xfrm>
            <a:prstGeom prst="rect">
              <a:avLst/>
            </a:prstGeom>
          </p:spPr>
        </p:pic>
        <p:pic>
          <p:nvPicPr>
            <p:cNvPr id="11" name="Grafik 1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964673" y="6278582"/>
              <a:ext cx="2275646" cy="374040"/>
            </a:xfrm>
            <a:prstGeom prst="rect">
              <a:avLst/>
            </a:prstGeom>
          </p:spPr>
        </p:pic>
        <p:pic>
          <p:nvPicPr>
            <p:cNvPr id="15" name="Grafik 1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077120" y="5734218"/>
              <a:ext cx="1202127" cy="1202127"/>
            </a:xfrm>
            <a:prstGeom prst="rect">
              <a:avLst/>
            </a:prstGeom>
          </p:spPr>
        </p:pic>
      </p:grpSp>
      <p:pic>
        <p:nvPicPr>
          <p:cNvPr id="17" name="Grafik 1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047285" y="135579"/>
            <a:ext cx="3066522" cy="567393"/>
          </a:xfrm>
          <a:prstGeom prst="rect">
            <a:avLst/>
          </a:prstGeom>
        </p:spPr>
      </p:pic>
      <p:pic>
        <p:nvPicPr>
          <p:cNvPr id="18" name="Grafik 17"/>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804627" y="-8338"/>
            <a:ext cx="973499" cy="584297"/>
          </a:xfrm>
          <a:prstGeom prst="rect">
            <a:avLst/>
          </a:prstGeom>
        </p:spPr>
      </p:pic>
    </p:spTree>
    <p:extLst>
      <p:ext uri="{BB962C8B-B14F-4D97-AF65-F5344CB8AC3E}">
        <p14:creationId xmlns:p14="http://schemas.microsoft.com/office/powerpoint/2010/main" val="7677361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221720" y="241873"/>
            <a:ext cx="6711343" cy="3447098"/>
          </a:xfrm>
          <a:prstGeom prst="rect">
            <a:avLst/>
          </a:prstGeom>
          <a:noFill/>
          <a:ln w="28575">
            <a:solidFill>
              <a:srgbClr val="73941A"/>
            </a:solidFill>
          </a:ln>
        </p:spPr>
        <p:txBody>
          <a:bodyPr wrap="square" rIns="450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AT" sz="2600" dirty="0" smtClean="0">
                <a:solidFill>
                  <a:prstClr val="black"/>
                </a:solidFill>
                <a:latin typeface="Calibri" panose="020F0502020204030204"/>
              </a:rPr>
              <a:t>Stadtgemeinde Korneuburg</a:t>
            </a:r>
            <a:endParaRPr kumimoji="0" lang="de-AT" sz="26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AT" sz="3200" b="1" i="0" u="none" strike="noStrike" kern="1200" cap="none" spc="0" normalizeH="0" baseline="0" noProof="0" smtClean="0">
                <a:ln>
                  <a:noFill/>
                </a:ln>
                <a:solidFill>
                  <a:prstClr val="black"/>
                </a:solidFill>
                <a:effectLst/>
                <a:uLnTx/>
                <a:uFillTx/>
                <a:latin typeface="Calibri" panose="020F0502020204030204"/>
                <a:ea typeface="+mn-ea"/>
                <a:cs typeface="+mn-cs"/>
              </a:rPr>
              <a:t>Masterplan 2036</a:t>
            </a:r>
          </a:p>
          <a:p>
            <a:pPr marL="0" marR="0" lvl="0" indent="0" algn="r" defTabSz="914400" rtl="0" eaLnBrk="1" fontAlgn="auto" latinLnBrk="0" hangingPunct="1">
              <a:lnSpc>
                <a:spcPct val="100000"/>
              </a:lnSpc>
              <a:spcBef>
                <a:spcPts val="0"/>
              </a:spcBef>
              <a:spcAft>
                <a:spcPts val="0"/>
              </a:spcAft>
              <a:buClrTx/>
              <a:buSzTx/>
              <a:buFontTx/>
              <a:buNone/>
              <a:tabLst/>
              <a:defRPr/>
            </a:pPr>
            <a:r>
              <a:rPr lang="de-AT" sz="3200" b="1" smtClean="0">
                <a:solidFill>
                  <a:prstClr val="black"/>
                </a:solidFill>
                <a:latin typeface="Calibri" panose="020F0502020204030204"/>
              </a:rPr>
              <a:t>Charta </a:t>
            </a:r>
            <a:r>
              <a:rPr kumimoji="0" lang="de-AT" sz="3200" b="1" i="0" u="none" strike="noStrike" kern="1200" cap="none" spc="0" normalizeH="0" baseline="0" noProof="0" smtClean="0">
                <a:ln>
                  <a:noFill/>
                </a:ln>
                <a:solidFill>
                  <a:prstClr val="black"/>
                </a:solidFill>
                <a:effectLst/>
                <a:uLnTx/>
                <a:uFillTx/>
                <a:latin typeface="Calibri" panose="020F0502020204030204"/>
                <a:ea typeface="+mn-ea"/>
                <a:cs typeface="+mn-cs"/>
              </a:rPr>
              <a:t>für BürgerInnenbeteiligung </a:t>
            </a:r>
            <a:endParaRPr kumimoji="0" lang="de-AT" sz="3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AT" sz="2000" dirty="0" smtClean="0">
                <a:solidFill>
                  <a:prstClr val="black"/>
                </a:solidFill>
                <a:latin typeface="Calibri" panose="020F0502020204030204"/>
              </a:rPr>
              <a:t>GR Mag. Klaus Michal</a:t>
            </a:r>
            <a:endParaRPr kumimoji="0" lang="de-AT" sz="20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Grafik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7820" y="5638694"/>
            <a:ext cx="2743438" cy="1219306"/>
          </a:xfrm>
          <a:prstGeom prst="rect">
            <a:avLst/>
          </a:prstGeom>
        </p:spPr>
      </p:pic>
      <p:pic>
        <p:nvPicPr>
          <p:cNvPr id="102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88489" y="4567515"/>
            <a:ext cx="3138259" cy="2092591"/>
          </a:xfrm>
          <a:prstGeom prst="rect">
            <a:avLst/>
          </a:prstGeom>
          <a:noFill/>
          <a:ln w="9525">
            <a:noFill/>
            <a:miter lim="800000"/>
            <a:headEnd/>
            <a:tailEnd/>
          </a:ln>
          <a:effectLst/>
        </p:spPr>
      </p:pic>
      <p:pic>
        <p:nvPicPr>
          <p:cNvPr id="8" name="Grafik 7" descr="DSC00659.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55239" y="4592128"/>
            <a:ext cx="3132523" cy="2085123"/>
          </a:xfrm>
          <a:prstGeom prst="rect">
            <a:avLst/>
          </a:prstGeom>
        </p:spPr>
      </p:pic>
      <p:pic>
        <p:nvPicPr>
          <p:cNvPr id="12" name="Grafik 11" descr="Bürgerbeteiligung_Augrün_CMYK.jpg"/>
          <p:cNvPicPr>
            <a:picLocks noChangeAspect="1"/>
          </p:cNvPicPr>
          <p:nvPr/>
        </p:nvPicPr>
        <p:blipFill>
          <a:blip r:embed="rId6"/>
          <a:stretch>
            <a:fillRect/>
          </a:stretch>
        </p:blipFill>
        <p:spPr>
          <a:xfrm>
            <a:off x="7803013" y="1619052"/>
            <a:ext cx="3979554" cy="1829851"/>
          </a:xfrm>
          <a:prstGeom prst="rect">
            <a:avLst/>
          </a:prstGeom>
        </p:spPr>
      </p:pic>
      <p:pic>
        <p:nvPicPr>
          <p:cNvPr id="14" name="Grafik 13" descr="DSC00674.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19735" y="4578357"/>
            <a:ext cx="3128075" cy="2081750"/>
          </a:xfrm>
          <a:prstGeom prst="rect">
            <a:avLst/>
          </a:prstGeom>
        </p:spPr>
      </p:pic>
      <p:pic>
        <p:nvPicPr>
          <p:cNvPr id="9" name="Grafik 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047285" y="135579"/>
            <a:ext cx="3066522" cy="567393"/>
          </a:xfrm>
          <a:prstGeom prst="rect">
            <a:avLst/>
          </a:prstGeom>
        </p:spPr>
      </p:pic>
    </p:spTree>
    <p:extLst>
      <p:ext uri="{BB962C8B-B14F-4D97-AF65-F5344CB8AC3E}">
        <p14:creationId xmlns:p14="http://schemas.microsoft.com/office/powerpoint/2010/main" val="28161188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172413" y="198552"/>
            <a:ext cx="8948438" cy="5264699"/>
          </a:xfrm>
          <a:prstGeom prst="rect">
            <a:avLst/>
          </a:prstGeom>
          <a:noFill/>
          <a:ln w="28575">
            <a:solidFill>
              <a:srgbClr val="73941A"/>
            </a:solidFill>
          </a:ln>
        </p:spPr>
        <p:txBody>
          <a:bodyPr wrap="square" lIns="288000" rIns="396000" bIns="4680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0850" marR="0" lvl="0" defTabSz="914400" rtl="0" eaLnBrk="1" fontAlgn="auto" latinLnBrk="0" hangingPunct="1">
              <a:lnSpc>
                <a:spcPct val="100000"/>
              </a:lnSpc>
              <a:spcBef>
                <a:spcPts val="0"/>
              </a:spcBef>
              <a:spcAft>
                <a:spcPts val="0"/>
              </a:spcAft>
              <a:buClrTx/>
              <a:buSzTx/>
              <a:buFontTx/>
              <a:buNone/>
              <a:tabLst>
                <a:tab pos="5832475" algn="l"/>
              </a:tabLst>
              <a:defRPr/>
            </a:pPr>
            <a:r>
              <a:rPr kumimoji="0" lang="de-AT" sz="3200" b="0" i="0" u="none" strike="noStrike" kern="1200" cap="none" spc="0" normalizeH="0" baseline="0" noProof="0" dirty="0" smtClean="0">
                <a:ln>
                  <a:noFill/>
                </a:ln>
                <a:solidFill>
                  <a:prstClr val="black"/>
                </a:solidFill>
                <a:effectLst/>
                <a:uLnTx/>
                <a:uFillTx/>
                <a:latin typeface="Calibri" panose="020F0502020204030204"/>
                <a:ea typeface="+mn-ea"/>
                <a:cs typeface="+mn-cs"/>
              </a:rPr>
              <a:t>Unser Weg zur Charta</a:t>
            </a:r>
            <a:r>
              <a:rPr kumimoji="0" lang="de-AT" sz="3200" b="0" i="0" u="none" strike="noStrike" kern="1200" cap="none" spc="0" normalizeH="0" noProof="0" dirty="0" smtClean="0">
                <a:ln>
                  <a:noFill/>
                </a:ln>
                <a:solidFill>
                  <a:prstClr val="black"/>
                </a:solidFill>
                <a:effectLst/>
                <a:uLnTx/>
                <a:uFillTx/>
                <a:latin typeface="Calibri" panose="020F0502020204030204"/>
                <a:ea typeface="+mn-ea"/>
                <a:cs typeface="+mn-cs"/>
              </a:rPr>
              <a:t> für </a:t>
            </a:r>
            <a:r>
              <a:rPr kumimoji="0" lang="de-AT" sz="3200" b="0" i="0" u="none" strike="noStrike" kern="1200" cap="none" spc="0" normalizeH="0" noProof="0" dirty="0" err="1" smtClean="0">
                <a:ln>
                  <a:noFill/>
                </a:ln>
                <a:solidFill>
                  <a:prstClr val="black"/>
                </a:solidFill>
                <a:effectLst/>
                <a:uLnTx/>
                <a:uFillTx/>
                <a:latin typeface="Calibri" panose="020F0502020204030204"/>
                <a:ea typeface="+mn-ea"/>
                <a:cs typeface="+mn-cs"/>
              </a:rPr>
              <a:t>BürgerInnenbeteiligung</a:t>
            </a:r>
            <a:endParaRPr kumimoji="0" lang="de-AT" sz="3200" b="0" i="0" u="none" strike="noStrike" kern="1200" cap="none" spc="0" normalizeH="0" noProof="0" dirty="0" smtClean="0">
              <a:ln>
                <a:noFill/>
              </a:ln>
              <a:solidFill>
                <a:prstClr val="black"/>
              </a:solidFill>
              <a:effectLst/>
              <a:uLnTx/>
              <a:uFillTx/>
              <a:latin typeface="Calibri" panose="020F0502020204030204"/>
              <a:ea typeface="+mn-ea"/>
              <a:cs typeface="+mn-cs"/>
            </a:endParaRPr>
          </a:p>
          <a:p>
            <a:pPr marL="450850" marR="0" lvl="0" defTabSz="914400" rtl="0" eaLnBrk="1" fontAlgn="auto" latinLnBrk="0" hangingPunct="1">
              <a:lnSpc>
                <a:spcPct val="100000"/>
              </a:lnSpc>
              <a:spcBef>
                <a:spcPts val="0"/>
              </a:spcBef>
              <a:spcAft>
                <a:spcPts val="0"/>
              </a:spcAft>
              <a:buClrTx/>
              <a:buSzTx/>
              <a:buFontTx/>
              <a:buNone/>
              <a:tabLst>
                <a:tab pos="5832475" algn="l"/>
              </a:tabLst>
              <a:defRPr/>
            </a:pPr>
            <a:endParaRPr kumimoji="0" lang="de-AT"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742950" lvl="1" indent="-285750">
              <a:lnSpc>
                <a:spcPct val="115000"/>
              </a:lnSpc>
              <a:buFont typeface="Wingdings"/>
              <a:buChar char=""/>
              <a:tabLst>
                <a:tab pos="5832475" algn="l"/>
              </a:tabLst>
              <a:defRPr/>
            </a:pPr>
            <a:r>
              <a:rPr lang="de-AT" sz="2000" dirty="0" smtClean="0">
                <a:solidFill>
                  <a:prstClr val="black"/>
                </a:solidFill>
                <a:ea typeface="Calibri"/>
                <a:cs typeface="Times New Roman"/>
              </a:rPr>
              <a:t>Teilnahme an der Landesaktion NÖ Stadterneuerung  2011-2015</a:t>
            </a:r>
            <a:endParaRPr lang="de-AT" sz="2000" i="1" dirty="0" smtClean="0">
              <a:solidFill>
                <a:srgbClr val="FF0000"/>
              </a:solidFill>
              <a:ea typeface="Calibri"/>
              <a:cs typeface="Times New Roman"/>
            </a:endParaRPr>
          </a:p>
          <a:p>
            <a:pPr marL="742950" lvl="1" indent="-285750">
              <a:lnSpc>
                <a:spcPct val="115000"/>
              </a:lnSpc>
              <a:buFont typeface="Wingdings"/>
              <a:buChar char=""/>
              <a:tabLst>
                <a:tab pos="5832475" algn="l"/>
              </a:tabLst>
              <a:defRPr/>
            </a:pPr>
            <a:r>
              <a:rPr lang="de-AT" sz="2000" dirty="0" smtClean="0">
                <a:solidFill>
                  <a:prstClr val="black"/>
                </a:solidFill>
                <a:ea typeface="Calibri"/>
                <a:cs typeface="Times New Roman"/>
              </a:rPr>
              <a:t>Leitbild Korneuburg „Leben im </a:t>
            </a:r>
            <a:r>
              <a:rPr lang="de-AT" sz="2000" dirty="0" err="1" smtClean="0">
                <a:solidFill>
                  <a:prstClr val="black"/>
                </a:solidFill>
                <a:ea typeface="Calibri"/>
                <a:cs typeface="Times New Roman"/>
              </a:rPr>
              <a:t>Zusammen:Fluss</a:t>
            </a:r>
            <a:r>
              <a:rPr lang="de-AT" sz="2000" dirty="0" smtClean="0">
                <a:solidFill>
                  <a:prstClr val="black"/>
                </a:solidFill>
                <a:ea typeface="Calibri"/>
                <a:cs typeface="Times New Roman"/>
              </a:rPr>
              <a:t>“ wurde 2012 – 2014 erstellt und beschlossen</a:t>
            </a:r>
            <a:endParaRPr lang="de-AT" sz="2000" i="1" dirty="0" smtClean="0">
              <a:solidFill>
                <a:srgbClr val="FF0000"/>
              </a:solidFill>
              <a:ea typeface="Calibri"/>
              <a:cs typeface="Times New Roman"/>
            </a:endParaRPr>
          </a:p>
          <a:p>
            <a:pPr marL="742950" lvl="1" indent="-285750">
              <a:lnSpc>
                <a:spcPct val="115000"/>
              </a:lnSpc>
              <a:buFont typeface="Wingdings"/>
              <a:buChar char=""/>
              <a:tabLst>
                <a:tab pos="5832475" algn="l"/>
              </a:tabLst>
              <a:defRPr/>
            </a:pPr>
            <a:r>
              <a:rPr lang="de-AT" sz="2000" dirty="0" smtClean="0">
                <a:solidFill>
                  <a:prstClr val="black"/>
                </a:solidFill>
                <a:ea typeface="Calibri"/>
                <a:cs typeface="Times New Roman"/>
              </a:rPr>
              <a:t>Masterplan 2036 wurde 2016 im </a:t>
            </a:r>
            <a:r>
              <a:rPr lang="de-AT" sz="2000" smtClean="0">
                <a:solidFill>
                  <a:prstClr val="black"/>
                </a:solidFill>
                <a:ea typeface="Calibri"/>
                <a:cs typeface="Times New Roman"/>
              </a:rPr>
              <a:t>Gemeinderat beschlossen</a:t>
            </a:r>
          </a:p>
          <a:p>
            <a:pPr marL="742950" lvl="1" indent="-285750">
              <a:lnSpc>
                <a:spcPct val="115000"/>
              </a:lnSpc>
              <a:buFont typeface="Wingdings"/>
              <a:buChar char=""/>
              <a:tabLst>
                <a:tab pos="5832475" algn="l"/>
              </a:tabLst>
              <a:defRPr/>
            </a:pPr>
            <a:r>
              <a:rPr lang="de-AT" sz="2000" smtClean="0">
                <a:solidFill>
                  <a:prstClr val="black"/>
                </a:solidFill>
                <a:ea typeface="Calibri"/>
                <a:cs typeface="Times New Roman"/>
              </a:rPr>
              <a:t>Wiedereinstieg in die Landesaktion NÖ Stadterneuerung  2020-2023</a:t>
            </a:r>
            <a:endParaRPr lang="de-AT" sz="2000" i="1" smtClean="0">
              <a:solidFill>
                <a:srgbClr val="FF0000"/>
              </a:solidFill>
              <a:ea typeface="Calibri"/>
              <a:cs typeface="Times New Roman"/>
            </a:endParaRPr>
          </a:p>
          <a:p>
            <a:pPr marL="742950" lvl="1" indent="-285750">
              <a:lnSpc>
                <a:spcPct val="115000"/>
              </a:lnSpc>
              <a:buFont typeface="Wingdings"/>
              <a:buChar char=""/>
              <a:tabLst>
                <a:tab pos="5832475" algn="l"/>
              </a:tabLst>
              <a:defRPr/>
            </a:pPr>
            <a:endParaRPr lang="de-AT" sz="2000" dirty="0" smtClean="0">
              <a:solidFill>
                <a:prstClr val="black"/>
              </a:solidFill>
              <a:ea typeface="Calibri"/>
              <a:cs typeface="Times New Roman"/>
            </a:endParaRPr>
          </a:p>
          <a:p>
            <a:pPr marL="742950" marR="0" lvl="1" indent="-285750" defTabSz="914400" rtl="0" eaLnBrk="1" fontAlgn="auto" latinLnBrk="0" hangingPunct="1">
              <a:lnSpc>
                <a:spcPct val="115000"/>
              </a:lnSpc>
              <a:spcBef>
                <a:spcPts val="0"/>
              </a:spcBef>
              <a:spcAft>
                <a:spcPts val="0"/>
              </a:spcAft>
              <a:buClrTx/>
              <a:buSzTx/>
              <a:tabLst>
                <a:tab pos="5832475" algn="l"/>
              </a:tabLst>
              <a:defRPr/>
            </a:pPr>
            <a:endParaRPr kumimoji="0" lang="de-AT" sz="1800" b="0" i="0" u="none" strike="noStrike" kern="1200" cap="none" spc="0" normalizeH="0" baseline="0" noProof="0" dirty="0">
              <a:ln>
                <a:noFill/>
              </a:ln>
              <a:solidFill>
                <a:prstClr val="black"/>
              </a:solidFill>
              <a:effectLst/>
              <a:uLnTx/>
              <a:uFillTx/>
              <a:latin typeface="Calibri" panose="020F0502020204030204"/>
              <a:ea typeface="+mn-ea"/>
              <a:cs typeface="Times New Roman"/>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Grafik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5616" y="5638694"/>
            <a:ext cx="2743438" cy="1219306"/>
          </a:xfrm>
          <a:prstGeom prst="rect">
            <a:avLst/>
          </a:prstGeom>
        </p:spPr>
      </p:pic>
      <p:pic>
        <p:nvPicPr>
          <p:cNvPr id="11" name="Grafik 10" descr="MK_231019-42.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15732" y="4477896"/>
            <a:ext cx="3291068" cy="2194045"/>
          </a:xfrm>
          <a:prstGeom prst="rect">
            <a:avLst/>
          </a:prstGeom>
        </p:spPr>
      </p:pic>
      <p:pic>
        <p:nvPicPr>
          <p:cNvPr id="7" name="Grafik 6" descr="MK_231019-31.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83033" y="4481706"/>
            <a:ext cx="3275634" cy="2183755"/>
          </a:xfrm>
          <a:prstGeom prst="rect">
            <a:avLst/>
          </a:prstGeom>
        </p:spPr>
      </p:pic>
      <p:pic>
        <p:nvPicPr>
          <p:cNvPr id="8" name="Grafik 7" descr="20201009_181709.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6135042" y="4479402"/>
            <a:ext cx="2836205" cy="2187614"/>
          </a:xfrm>
          <a:prstGeom prst="rect">
            <a:avLst/>
          </a:prstGeom>
        </p:spPr>
      </p:pic>
    </p:spTree>
    <p:extLst>
      <p:ext uri="{BB962C8B-B14F-4D97-AF65-F5344CB8AC3E}">
        <p14:creationId xmlns:p14="http://schemas.microsoft.com/office/powerpoint/2010/main" val="34810258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184593" y="196768"/>
            <a:ext cx="7985630" cy="5645890"/>
          </a:xfrm>
          <a:prstGeom prst="rect">
            <a:avLst/>
          </a:prstGeom>
          <a:noFill/>
          <a:ln w="28575">
            <a:solidFill>
              <a:srgbClr val="73941A"/>
            </a:solidFill>
          </a:ln>
        </p:spPr>
        <p:txBody>
          <a:bodyPr wrap="square" lIns="288000" rIns="396000" bIns="4680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0850" marR="0" lvl="0" defTabSz="914400" rtl="0" eaLnBrk="1" fontAlgn="auto" latinLnBrk="0" hangingPunct="1">
              <a:lnSpc>
                <a:spcPct val="100000"/>
              </a:lnSpc>
              <a:spcBef>
                <a:spcPts val="0"/>
              </a:spcBef>
              <a:spcAft>
                <a:spcPts val="0"/>
              </a:spcAft>
              <a:buClrTx/>
              <a:buSzTx/>
              <a:buFontTx/>
              <a:buNone/>
              <a:tabLst>
                <a:tab pos="5832475" algn="l"/>
              </a:tabLst>
              <a:defRPr/>
            </a:pPr>
            <a:r>
              <a:rPr lang="de-AT" sz="3200" dirty="0" smtClean="0">
                <a:solidFill>
                  <a:prstClr val="black"/>
                </a:solidFill>
                <a:latin typeface="Calibri" panose="020F0502020204030204"/>
              </a:rPr>
              <a:t>Charta für </a:t>
            </a:r>
            <a:r>
              <a:rPr lang="de-AT" sz="3200" dirty="0" err="1" smtClean="0">
                <a:solidFill>
                  <a:prstClr val="black"/>
                </a:solidFill>
                <a:latin typeface="Calibri" panose="020F0502020204030204"/>
              </a:rPr>
              <a:t>BürgerInnenbeteiligung</a:t>
            </a:r>
            <a:endParaRPr kumimoji="0" lang="de-AT"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742950" lvl="1" indent="-285750">
              <a:lnSpc>
                <a:spcPct val="115000"/>
              </a:lnSpc>
              <a:buFont typeface="Wingdings"/>
              <a:buChar char=""/>
              <a:tabLst>
                <a:tab pos="5832475" algn="l"/>
              </a:tabLst>
              <a:defRPr/>
            </a:pPr>
            <a:endParaRPr lang="de-AT" sz="800" dirty="0" smtClean="0">
              <a:solidFill>
                <a:prstClr val="black"/>
              </a:solidFill>
              <a:ea typeface="Calibri"/>
              <a:cs typeface="Times New Roman"/>
            </a:endParaRPr>
          </a:p>
          <a:p>
            <a:pPr marL="742950" lvl="1" indent="-285750">
              <a:lnSpc>
                <a:spcPct val="115000"/>
              </a:lnSpc>
              <a:buFont typeface="Wingdings"/>
              <a:buChar char=""/>
              <a:tabLst>
                <a:tab pos="5832475" algn="l"/>
              </a:tabLst>
              <a:defRPr/>
            </a:pPr>
            <a:r>
              <a:rPr lang="de-AT" dirty="0" smtClean="0">
                <a:solidFill>
                  <a:prstClr val="black"/>
                </a:solidFill>
                <a:ea typeface="Calibri"/>
                <a:cs typeface="Times New Roman"/>
              </a:rPr>
              <a:t>Gemeinsame Verantwortung für unsere Stadt „Kultur des sozialen miteinander“</a:t>
            </a:r>
          </a:p>
          <a:p>
            <a:pPr marL="742950" marR="0" lvl="1" indent="-285750" defTabSz="914400" rtl="0" eaLnBrk="1" fontAlgn="auto" latinLnBrk="0" hangingPunct="1">
              <a:lnSpc>
                <a:spcPct val="115000"/>
              </a:lnSpc>
              <a:spcBef>
                <a:spcPts val="0"/>
              </a:spcBef>
              <a:spcAft>
                <a:spcPts val="0"/>
              </a:spcAft>
              <a:buClrTx/>
              <a:buSzTx/>
              <a:buFont typeface="Wingdings"/>
              <a:buChar char=""/>
              <a:tabLst>
                <a:tab pos="5832475" algn="l"/>
              </a:tabLst>
              <a:defRPr/>
            </a:pPr>
            <a:r>
              <a:rPr kumimoji="0" lang="de-AT" sz="1800" i="0" u="none" strike="noStrike" kern="1200" cap="none" spc="0" normalizeH="0" baseline="0" noProof="0" dirty="0" smtClean="0">
                <a:ln>
                  <a:noFill/>
                </a:ln>
                <a:solidFill>
                  <a:prstClr val="black"/>
                </a:solidFill>
                <a:effectLst/>
                <a:uLnTx/>
                <a:uFillTx/>
                <a:latin typeface="Calibri" panose="020F0502020204030204"/>
                <a:ea typeface="+mn-ea"/>
                <a:cs typeface="Times New Roman"/>
              </a:rPr>
              <a:t>Qualitätskriterien der Beteiligungsstruktur</a:t>
            </a:r>
          </a:p>
          <a:p>
            <a:pPr marL="742950" marR="0" lvl="1" indent="-285750" defTabSz="914400" rtl="0" eaLnBrk="1" fontAlgn="auto" latinLnBrk="0" hangingPunct="1">
              <a:lnSpc>
                <a:spcPct val="115000"/>
              </a:lnSpc>
              <a:spcBef>
                <a:spcPts val="0"/>
              </a:spcBef>
              <a:spcAft>
                <a:spcPts val="0"/>
              </a:spcAft>
              <a:buClrTx/>
              <a:buSzTx/>
              <a:buFont typeface="Wingdings"/>
              <a:buChar char=""/>
              <a:tabLst>
                <a:tab pos="5832475" algn="l"/>
              </a:tabLst>
              <a:defRPr/>
            </a:pPr>
            <a:r>
              <a:rPr lang="de-AT" dirty="0" smtClean="0">
                <a:solidFill>
                  <a:prstClr val="black"/>
                </a:solidFill>
                <a:latin typeface="Calibri" panose="020F0502020204030204"/>
                <a:cs typeface="Times New Roman"/>
              </a:rPr>
              <a:t>Stufen der Beteiligung (Information, Mitwirkung, Mitentscheidung, Entscheidung)</a:t>
            </a:r>
          </a:p>
          <a:p>
            <a:pPr marL="742950" marR="0" lvl="1" indent="-285750" defTabSz="914400" rtl="0" eaLnBrk="1" fontAlgn="auto" latinLnBrk="0" hangingPunct="1">
              <a:lnSpc>
                <a:spcPct val="115000"/>
              </a:lnSpc>
              <a:spcBef>
                <a:spcPts val="0"/>
              </a:spcBef>
              <a:spcAft>
                <a:spcPts val="0"/>
              </a:spcAft>
              <a:buClrTx/>
              <a:buSzTx/>
              <a:buFont typeface="Wingdings"/>
              <a:buChar char=""/>
              <a:tabLst>
                <a:tab pos="5832475" algn="l"/>
              </a:tabLst>
              <a:defRPr/>
            </a:pPr>
            <a:r>
              <a:rPr kumimoji="0" lang="de-AT" sz="1800" i="0" u="none" strike="noStrike" kern="1200" cap="none" spc="0" normalizeH="0" baseline="0" noProof="0" dirty="0" smtClean="0">
                <a:ln>
                  <a:noFill/>
                </a:ln>
                <a:solidFill>
                  <a:prstClr val="black"/>
                </a:solidFill>
                <a:effectLst/>
                <a:uLnTx/>
                <a:uFillTx/>
                <a:latin typeface="Calibri" panose="020F0502020204030204"/>
                <a:ea typeface="+mn-ea"/>
                <a:cs typeface="Times New Roman"/>
              </a:rPr>
              <a:t>Beteiligung in Umsetzung und Planung</a:t>
            </a:r>
          </a:p>
          <a:p>
            <a:pPr marL="742950" marR="0" lvl="1" indent="-285750" defTabSz="914400" rtl="0" eaLnBrk="1" fontAlgn="auto" latinLnBrk="0" hangingPunct="1">
              <a:lnSpc>
                <a:spcPct val="115000"/>
              </a:lnSpc>
              <a:spcBef>
                <a:spcPts val="0"/>
              </a:spcBef>
              <a:spcAft>
                <a:spcPts val="0"/>
              </a:spcAft>
              <a:buClrTx/>
              <a:buSzTx/>
              <a:buFont typeface="Wingdings"/>
              <a:buChar char=""/>
              <a:tabLst>
                <a:tab pos="5832475" algn="l"/>
              </a:tabLst>
              <a:defRPr/>
            </a:pPr>
            <a:r>
              <a:rPr kumimoji="0" lang="de-AT" sz="1800" i="0" u="none" strike="noStrike" kern="1200" cap="none" spc="0" normalizeH="0" baseline="0" noProof="0" dirty="0" smtClean="0">
                <a:ln>
                  <a:noFill/>
                </a:ln>
                <a:solidFill>
                  <a:prstClr val="black"/>
                </a:solidFill>
                <a:effectLst/>
                <a:uLnTx/>
                <a:uFillTx/>
                <a:latin typeface="Calibri" panose="020F0502020204030204"/>
                <a:ea typeface="+mn-ea"/>
                <a:cs typeface="Times New Roman"/>
              </a:rPr>
              <a:t>Organisation</a:t>
            </a:r>
            <a:endParaRPr kumimoji="0" lang="de-AT" sz="1800" i="0" u="none" strike="noStrike" kern="1200" cap="none" spc="0" normalizeH="0" noProof="0" dirty="0" smtClean="0">
              <a:ln>
                <a:noFill/>
              </a:ln>
              <a:solidFill>
                <a:prstClr val="black"/>
              </a:solidFill>
              <a:effectLst/>
              <a:uLnTx/>
              <a:uFillTx/>
              <a:latin typeface="Calibri" panose="020F0502020204030204"/>
              <a:ea typeface="+mn-ea"/>
              <a:cs typeface="Times New Roman"/>
            </a:endParaRPr>
          </a:p>
          <a:p>
            <a:pPr marL="1200150" lvl="2" indent="-285750">
              <a:lnSpc>
                <a:spcPct val="115000"/>
              </a:lnSpc>
              <a:buFont typeface="Wingdings"/>
              <a:buChar char=""/>
              <a:tabLst>
                <a:tab pos="5832475" algn="l"/>
              </a:tabLst>
              <a:defRPr/>
            </a:pPr>
            <a:r>
              <a:rPr kumimoji="0" lang="de-AT" i="0" u="none" strike="noStrike" kern="1200" cap="none" spc="0" normalizeH="0" noProof="0" dirty="0" smtClean="0">
                <a:ln>
                  <a:noFill/>
                </a:ln>
                <a:solidFill>
                  <a:prstClr val="black"/>
                </a:solidFill>
                <a:effectLst/>
                <a:uLnTx/>
                <a:uFillTx/>
                <a:latin typeface="Calibri" panose="020F0502020204030204"/>
                <a:ea typeface="+mn-ea"/>
                <a:cs typeface="Times New Roman"/>
              </a:rPr>
              <a:t>Steuerstern</a:t>
            </a:r>
          </a:p>
          <a:p>
            <a:pPr marL="1200150" lvl="2" indent="-285750">
              <a:lnSpc>
                <a:spcPct val="115000"/>
              </a:lnSpc>
              <a:buFont typeface="Wingdings"/>
              <a:buChar char=""/>
              <a:tabLst>
                <a:tab pos="5832475" algn="l"/>
              </a:tabLst>
              <a:defRPr/>
            </a:pPr>
            <a:r>
              <a:rPr kumimoji="0" lang="de-AT" i="0" u="none" strike="noStrike" kern="1200" cap="none" spc="0" normalizeH="0" noProof="0" dirty="0" smtClean="0">
                <a:ln>
                  <a:noFill/>
                </a:ln>
                <a:solidFill>
                  <a:prstClr val="black"/>
                </a:solidFill>
                <a:effectLst/>
                <a:uLnTx/>
                <a:uFillTx/>
                <a:latin typeface="Calibri" panose="020F0502020204030204"/>
                <a:ea typeface="+mn-ea"/>
                <a:cs typeface="Times New Roman"/>
              </a:rPr>
              <a:t>Lebensbereiche: Leitung durch </a:t>
            </a:r>
            <a:r>
              <a:rPr kumimoji="0" lang="de-AT" i="0" u="none" strike="noStrike" kern="1200" cap="none" spc="0" normalizeH="0" noProof="0" dirty="0" err="1" smtClean="0">
                <a:ln>
                  <a:noFill/>
                </a:ln>
                <a:solidFill>
                  <a:prstClr val="black"/>
                </a:solidFill>
                <a:effectLst/>
                <a:uLnTx/>
                <a:uFillTx/>
                <a:latin typeface="Calibri" panose="020F0502020204030204"/>
                <a:ea typeface="+mn-ea"/>
                <a:cs typeface="Times New Roman"/>
              </a:rPr>
              <a:t>BürgerIn</a:t>
            </a:r>
            <a:r>
              <a:rPr kumimoji="0" lang="de-AT" i="0" u="none" strike="noStrike" kern="1200" cap="none" spc="0" normalizeH="0" noProof="0" dirty="0" smtClean="0">
                <a:ln>
                  <a:noFill/>
                </a:ln>
                <a:solidFill>
                  <a:prstClr val="black"/>
                </a:solidFill>
                <a:effectLst/>
                <a:uLnTx/>
                <a:uFillTx/>
                <a:latin typeface="Calibri" panose="020F0502020204030204"/>
                <a:ea typeface="+mn-ea"/>
                <a:cs typeface="Times New Roman"/>
              </a:rPr>
              <a:t> und </a:t>
            </a:r>
            <a:r>
              <a:rPr kumimoji="0" lang="de-AT" i="0" u="none" strike="noStrike" kern="1200" cap="none" spc="0" normalizeH="0" noProof="0" dirty="0" err="1" smtClean="0">
                <a:ln>
                  <a:noFill/>
                </a:ln>
                <a:solidFill>
                  <a:prstClr val="black"/>
                </a:solidFill>
                <a:effectLst/>
                <a:uLnTx/>
                <a:uFillTx/>
                <a:latin typeface="Calibri" panose="020F0502020204030204"/>
                <a:ea typeface="+mn-ea"/>
                <a:cs typeface="Times New Roman"/>
              </a:rPr>
              <a:t>PolitikerIn</a:t>
            </a:r>
            <a:endParaRPr kumimoji="0" lang="de-AT" i="0" u="none" strike="noStrike" kern="1200" cap="none" spc="0" normalizeH="0" noProof="0" dirty="0" smtClean="0">
              <a:ln>
                <a:noFill/>
              </a:ln>
              <a:solidFill>
                <a:prstClr val="black"/>
              </a:solidFill>
              <a:effectLst/>
              <a:uLnTx/>
              <a:uFillTx/>
              <a:latin typeface="Calibri" panose="020F0502020204030204"/>
              <a:ea typeface="+mn-ea"/>
              <a:cs typeface="Times New Roman"/>
            </a:endParaRPr>
          </a:p>
          <a:p>
            <a:pPr marL="1200150" lvl="2" indent="-285750">
              <a:lnSpc>
                <a:spcPct val="115000"/>
              </a:lnSpc>
              <a:buFont typeface="Wingdings"/>
              <a:buChar char=""/>
              <a:tabLst>
                <a:tab pos="5832475" algn="l"/>
              </a:tabLst>
              <a:defRPr/>
            </a:pPr>
            <a:r>
              <a:rPr kumimoji="0" lang="de-AT" i="0" u="none" strike="noStrike" kern="1200" cap="none" spc="0" normalizeH="0" noProof="0" dirty="0" smtClean="0">
                <a:ln>
                  <a:noFill/>
                </a:ln>
                <a:solidFill>
                  <a:prstClr val="black"/>
                </a:solidFill>
                <a:effectLst/>
                <a:uLnTx/>
                <a:uFillTx/>
                <a:latin typeface="Calibri" panose="020F0502020204030204"/>
                <a:ea typeface="+mn-ea"/>
                <a:cs typeface="Times New Roman"/>
              </a:rPr>
              <a:t>Projektteams</a:t>
            </a:r>
            <a:endParaRPr lang="de-AT" baseline="0" dirty="0" smtClean="0">
              <a:solidFill>
                <a:prstClr val="black"/>
              </a:solidFill>
              <a:latin typeface="Calibri" panose="020F0502020204030204"/>
              <a:cs typeface="Times New Roman"/>
            </a:endParaRPr>
          </a:p>
          <a:p>
            <a:pPr marL="742950" lvl="1" indent="-285750">
              <a:lnSpc>
                <a:spcPct val="115000"/>
              </a:lnSpc>
              <a:buFont typeface="Wingdings"/>
              <a:buChar char=""/>
              <a:tabLst>
                <a:tab pos="5832475" algn="l"/>
              </a:tabLst>
              <a:defRPr/>
            </a:pPr>
            <a:r>
              <a:rPr lang="de-AT" dirty="0" smtClean="0">
                <a:solidFill>
                  <a:prstClr val="black"/>
                </a:solidFill>
                <a:ea typeface="Calibri"/>
                <a:cs typeface="Times New Roman"/>
              </a:rPr>
              <a:t>Ablauf von Beteiligungsprozessen</a:t>
            </a:r>
          </a:p>
          <a:p>
            <a:pPr marL="1200150" lvl="2" indent="-285750">
              <a:lnSpc>
                <a:spcPct val="115000"/>
              </a:lnSpc>
              <a:buFont typeface="Wingdings"/>
              <a:buChar char=""/>
              <a:tabLst>
                <a:tab pos="5832475" algn="l"/>
              </a:tabLst>
              <a:defRPr/>
            </a:pPr>
            <a:r>
              <a:rPr lang="de-AT" baseline="0" dirty="0" smtClean="0">
                <a:solidFill>
                  <a:prstClr val="black"/>
                </a:solidFill>
                <a:latin typeface="Calibri" panose="020F0502020204030204"/>
                <a:cs typeface="Times New Roman"/>
              </a:rPr>
              <a:t>Initiierung</a:t>
            </a:r>
            <a:r>
              <a:rPr lang="de-AT" dirty="0" smtClean="0">
                <a:solidFill>
                  <a:prstClr val="black"/>
                </a:solidFill>
                <a:latin typeface="Calibri" panose="020F0502020204030204"/>
                <a:cs typeface="Times New Roman"/>
              </a:rPr>
              <a:t> durch </a:t>
            </a:r>
            <a:r>
              <a:rPr lang="de-AT" dirty="0" err="1" smtClean="0">
                <a:solidFill>
                  <a:prstClr val="black"/>
                </a:solidFill>
                <a:latin typeface="Calibri" panose="020F0502020204030204"/>
                <a:cs typeface="Times New Roman"/>
              </a:rPr>
              <a:t>BürgerInnen</a:t>
            </a:r>
            <a:endParaRPr lang="de-AT" dirty="0" smtClean="0">
              <a:solidFill>
                <a:prstClr val="black"/>
              </a:solidFill>
              <a:latin typeface="Calibri" panose="020F0502020204030204"/>
              <a:cs typeface="Times New Roman"/>
            </a:endParaRPr>
          </a:p>
          <a:p>
            <a:pPr marL="1200150" lvl="2" indent="-285750">
              <a:lnSpc>
                <a:spcPct val="115000"/>
              </a:lnSpc>
              <a:buFont typeface="Wingdings"/>
              <a:buChar char=""/>
              <a:tabLst>
                <a:tab pos="5832475" algn="l"/>
              </a:tabLst>
              <a:defRPr/>
            </a:pPr>
            <a:r>
              <a:rPr lang="de-AT" baseline="0" dirty="0" smtClean="0">
                <a:solidFill>
                  <a:prstClr val="black"/>
                </a:solidFill>
                <a:latin typeface="Calibri" panose="020F0502020204030204"/>
                <a:cs typeface="Times New Roman"/>
              </a:rPr>
              <a:t>Vorhabenliste</a:t>
            </a:r>
          </a:p>
          <a:p>
            <a:pPr marL="742950" lvl="1" indent="-285750">
              <a:lnSpc>
                <a:spcPct val="115000"/>
              </a:lnSpc>
              <a:buFont typeface="Wingdings"/>
              <a:buChar char=""/>
              <a:tabLst>
                <a:tab pos="5832475" algn="l"/>
              </a:tabLst>
              <a:defRPr/>
            </a:pPr>
            <a:r>
              <a:rPr lang="de-AT" baseline="0" dirty="0" smtClean="0">
                <a:solidFill>
                  <a:prstClr val="black"/>
                </a:solidFill>
                <a:latin typeface="Calibri" panose="020F0502020204030204"/>
                <a:cs typeface="Times New Roman"/>
              </a:rPr>
              <a:t>Weiterentwicklung</a:t>
            </a:r>
            <a:r>
              <a:rPr lang="de-AT" dirty="0" smtClean="0">
                <a:solidFill>
                  <a:prstClr val="black"/>
                </a:solidFill>
                <a:latin typeface="Calibri" panose="020F0502020204030204"/>
                <a:cs typeface="Times New Roman"/>
              </a:rPr>
              <a:t> einer aktiven Beteiligungskultur</a:t>
            </a:r>
            <a:endParaRPr lang="de-AT" baseline="0" dirty="0" smtClean="0">
              <a:solidFill>
                <a:prstClr val="black"/>
              </a:solidFill>
              <a:latin typeface="Calibri" panose="020F0502020204030204"/>
              <a:cs typeface="Times New Roman"/>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lang="de-AT" dirty="0">
              <a:solidFill>
                <a:prstClr val="black"/>
              </a:solidFill>
              <a:latin typeface="Calibri" panose="020F0502020204030204"/>
              <a:cs typeface="Times New Roman"/>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smtClean="0">
              <a:ln>
                <a:noFill/>
              </a:ln>
              <a:solidFill>
                <a:prstClr val="black"/>
              </a:solidFill>
              <a:effectLst/>
              <a:uLnTx/>
              <a:uFillTx/>
              <a:latin typeface="Calibri" panose="020F0502020204030204"/>
              <a:ea typeface="+mn-ea"/>
              <a:cs typeface="Times New Roman"/>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Grafik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5616" y="5638694"/>
            <a:ext cx="2743438" cy="1219306"/>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7219666" y="3469107"/>
            <a:ext cx="4558352" cy="3074620"/>
          </a:xfrm>
          <a:prstGeom prst="rect">
            <a:avLst/>
          </a:prstGeom>
          <a:noFill/>
          <a:ln w="9525">
            <a:solidFill>
              <a:schemeClr val="tx1"/>
            </a:solidFill>
            <a:miter lim="800000"/>
            <a:headEnd/>
            <a:tailEnd/>
          </a:ln>
          <a:effectLst/>
        </p:spPr>
      </p:pic>
      <p:pic>
        <p:nvPicPr>
          <p:cNvPr id="1027" name="Picture 3"/>
          <p:cNvPicPr>
            <a:picLocks noChangeAspect="1" noChangeArrowheads="1"/>
          </p:cNvPicPr>
          <p:nvPr/>
        </p:nvPicPr>
        <p:blipFill>
          <a:blip r:embed="rId5"/>
          <a:srcRect/>
          <a:stretch>
            <a:fillRect/>
          </a:stretch>
        </p:blipFill>
        <p:spPr bwMode="auto">
          <a:xfrm>
            <a:off x="8511088" y="1000683"/>
            <a:ext cx="3220376" cy="2047061"/>
          </a:xfrm>
          <a:prstGeom prst="rect">
            <a:avLst/>
          </a:prstGeom>
          <a:noFill/>
          <a:ln w="9525">
            <a:solidFill>
              <a:schemeClr val="tx1"/>
            </a:solidFill>
            <a:miter lim="800000"/>
            <a:headEnd/>
            <a:tailEnd/>
          </a:ln>
          <a:effectLst/>
        </p:spPr>
      </p:pic>
      <p:pic>
        <p:nvPicPr>
          <p:cNvPr id="7" name="Grafik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47285" y="135579"/>
            <a:ext cx="3066522" cy="567393"/>
          </a:xfrm>
          <a:prstGeom prst="rect">
            <a:avLst/>
          </a:prstGeom>
        </p:spPr>
      </p:pic>
    </p:spTree>
    <p:extLst>
      <p:ext uri="{BB962C8B-B14F-4D97-AF65-F5344CB8AC3E}">
        <p14:creationId xmlns:p14="http://schemas.microsoft.com/office/powerpoint/2010/main" val="402593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nhaltsplatzhalt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7149110" y="885018"/>
            <a:ext cx="5042890" cy="3911292"/>
          </a:xfrm>
        </p:spPr>
      </p:pic>
      <p:sp>
        <p:nvSpPr>
          <p:cNvPr id="6" name="Textfeld 5"/>
          <p:cNvSpPr txBox="1"/>
          <p:nvPr/>
        </p:nvSpPr>
        <p:spPr>
          <a:xfrm>
            <a:off x="212153" y="217651"/>
            <a:ext cx="7241944" cy="5222450"/>
          </a:xfrm>
          <a:prstGeom prst="rect">
            <a:avLst/>
          </a:prstGeom>
          <a:noFill/>
          <a:ln w="28575">
            <a:solidFill>
              <a:srgbClr val="73941A"/>
            </a:solidFill>
          </a:ln>
        </p:spPr>
        <p:txBody>
          <a:bodyPr wrap="square" lIns="288000" rIns="396000" bIns="4680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0850" marR="0" lvl="0" defTabSz="914400" rtl="0" eaLnBrk="1" fontAlgn="auto" latinLnBrk="0" hangingPunct="1">
              <a:lnSpc>
                <a:spcPct val="100000"/>
              </a:lnSpc>
              <a:spcBef>
                <a:spcPts val="0"/>
              </a:spcBef>
              <a:spcAft>
                <a:spcPts val="0"/>
              </a:spcAft>
              <a:buClrTx/>
              <a:buSzTx/>
              <a:buFontTx/>
              <a:buNone/>
              <a:tabLst>
                <a:tab pos="5832475" algn="l"/>
              </a:tabLst>
              <a:defRPr/>
            </a:pPr>
            <a:endParaRPr kumimoji="0" lang="de-AT" sz="3200" b="0" i="0" u="none" strike="noStrike" kern="1200" cap="none" spc="0" normalizeH="0" baseline="0" noProof="0" smtClean="0">
              <a:ln>
                <a:noFill/>
              </a:ln>
              <a:solidFill>
                <a:prstClr val="black"/>
              </a:solidFill>
              <a:effectLst/>
              <a:uLnTx/>
              <a:uFillTx/>
              <a:latin typeface="Calibri" panose="020F0502020204030204"/>
              <a:ea typeface="+mn-ea"/>
              <a:cs typeface="+mn-cs"/>
            </a:endParaRPr>
          </a:p>
          <a:p>
            <a:pPr marL="450850" marR="0" lvl="0" defTabSz="914400" rtl="0" eaLnBrk="1" fontAlgn="auto" latinLnBrk="0" hangingPunct="1">
              <a:lnSpc>
                <a:spcPct val="100000"/>
              </a:lnSpc>
              <a:spcBef>
                <a:spcPts val="0"/>
              </a:spcBef>
              <a:spcAft>
                <a:spcPts val="0"/>
              </a:spcAft>
              <a:buClrTx/>
              <a:buSzTx/>
              <a:buFontTx/>
              <a:buNone/>
              <a:tabLst>
                <a:tab pos="5832475" algn="l"/>
              </a:tabLst>
              <a:defRPr/>
            </a:pPr>
            <a:endParaRPr lang="de-AT" sz="3200" smtClean="0">
              <a:solidFill>
                <a:prstClr val="black"/>
              </a:solidFill>
              <a:latin typeface="Calibri" panose="020F0502020204030204"/>
            </a:endParaRPr>
          </a:p>
          <a:p>
            <a:pPr marL="450850" marR="0" lvl="0" defTabSz="914400" rtl="0" eaLnBrk="1" fontAlgn="auto" latinLnBrk="0" hangingPunct="1">
              <a:lnSpc>
                <a:spcPct val="100000"/>
              </a:lnSpc>
              <a:spcBef>
                <a:spcPts val="0"/>
              </a:spcBef>
              <a:spcAft>
                <a:spcPts val="0"/>
              </a:spcAft>
              <a:buClrTx/>
              <a:buSzTx/>
              <a:buFontTx/>
              <a:buNone/>
              <a:tabLst>
                <a:tab pos="5832475" algn="l"/>
              </a:tabLst>
              <a:defRPr/>
            </a:pPr>
            <a:endParaRPr kumimoji="0" lang="de-AT" sz="3200" b="0" i="0" u="none" strike="noStrike" kern="1200" cap="none" spc="0" normalizeH="0" baseline="0" noProof="0" smtClean="0">
              <a:ln>
                <a:noFill/>
              </a:ln>
              <a:solidFill>
                <a:prstClr val="black"/>
              </a:solidFill>
              <a:effectLst/>
              <a:uLnTx/>
              <a:uFillTx/>
              <a:latin typeface="Calibri" panose="020F0502020204030204"/>
              <a:ea typeface="+mn-ea"/>
              <a:cs typeface="+mn-cs"/>
            </a:endParaRPr>
          </a:p>
          <a:p>
            <a:pPr marL="450850" marR="0" lvl="0" defTabSz="914400" rtl="0" eaLnBrk="1" fontAlgn="auto" latinLnBrk="0" hangingPunct="1">
              <a:lnSpc>
                <a:spcPct val="100000"/>
              </a:lnSpc>
              <a:spcBef>
                <a:spcPts val="0"/>
              </a:spcBef>
              <a:spcAft>
                <a:spcPts val="0"/>
              </a:spcAft>
              <a:buClrTx/>
              <a:buSzTx/>
              <a:buFontTx/>
              <a:buNone/>
              <a:tabLst>
                <a:tab pos="5832475" algn="l"/>
              </a:tabLst>
              <a:defRPr/>
            </a:pPr>
            <a:endParaRPr kumimoji="0" lang="de-AT" sz="3200" b="0" i="0" u="none" strike="noStrike" kern="1200" cap="none" spc="0" normalizeH="0" baseline="0" noProof="0" smtClean="0">
              <a:ln>
                <a:noFill/>
              </a:ln>
              <a:solidFill>
                <a:prstClr val="black"/>
              </a:solidFill>
              <a:effectLst/>
              <a:uLnTx/>
              <a:uFillTx/>
              <a:latin typeface="Calibri" panose="020F0502020204030204"/>
              <a:ea typeface="+mn-ea"/>
              <a:cs typeface="+mn-cs"/>
            </a:endParaRPr>
          </a:p>
          <a:p>
            <a:pPr marL="450850" marR="0" lvl="0" defTabSz="914400" rtl="0" eaLnBrk="1" fontAlgn="auto" latinLnBrk="0" hangingPunct="1">
              <a:lnSpc>
                <a:spcPct val="100000"/>
              </a:lnSpc>
              <a:spcBef>
                <a:spcPts val="0"/>
              </a:spcBef>
              <a:spcAft>
                <a:spcPts val="0"/>
              </a:spcAft>
              <a:buClrTx/>
              <a:buSzTx/>
              <a:buFontTx/>
              <a:buNone/>
              <a:tabLst>
                <a:tab pos="5832475" algn="l"/>
              </a:tabLst>
              <a:defRPr/>
            </a:pPr>
            <a:endParaRPr kumimoji="0" lang="de-AT" sz="1800" b="0" i="0" u="none" strike="noStrike" kern="1200" cap="none" spc="0" normalizeH="0" baseline="0" noProof="0" smtClean="0">
              <a:ln>
                <a:noFill/>
              </a:ln>
              <a:solidFill>
                <a:prstClr val="black"/>
              </a:solidFill>
              <a:effectLst/>
              <a:uLnTx/>
              <a:uFillTx/>
              <a:latin typeface="Calibri" panose="020F0502020204030204"/>
              <a:ea typeface="+mn-ea"/>
              <a:cs typeface="+mn-cs"/>
            </a:endParaRPr>
          </a:p>
          <a:p>
            <a:pPr marL="742950" lvl="1" indent="-285750">
              <a:lnSpc>
                <a:spcPct val="115000"/>
              </a:lnSpc>
              <a:buFont typeface="Wingdings"/>
              <a:buChar char=""/>
              <a:tabLst>
                <a:tab pos="5832475" algn="l"/>
              </a:tabLst>
              <a:defRPr/>
            </a:pPr>
            <a:r>
              <a:rPr lang="de-AT" sz="2000" smtClean="0"/>
              <a:t>ÖGUT, Businessart und Lebensart Sonderpreis,</a:t>
            </a:r>
            <a:br>
              <a:rPr lang="de-AT" sz="2000" smtClean="0"/>
            </a:br>
            <a:r>
              <a:rPr lang="de-AT" sz="2000" smtClean="0"/>
              <a:t>Wien 2016</a:t>
            </a:r>
          </a:p>
          <a:p>
            <a:pPr marL="742950" lvl="1" indent="-285750">
              <a:lnSpc>
                <a:spcPct val="115000"/>
              </a:lnSpc>
              <a:buFont typeface="Wingdings"/>
              <a:buChar char=""/>
              <a:tabLst>
                <a:tab pos="5832475" algn="l"/>
              </a:tabLst>
              <a:defRPr/>
            </a:pPr>
            <a:r>
              <a:rPr lang="en-US" sz="2000" smtClean="0"/>
              <a:t> URBACT, Urban development masterplan, City Festival „Good Practice – Better Cities“, Tallinn 2017</a:t>
            </a:r>
            <a:r>
              <a:rPr lang="en-US" sz="2000" smtClean="0">
                <a:solidFill>
                  <a:prstClr val="black"/>
                </a:solidFill>
                <a:latin typeface="Calibri" panose="020F0502020204030204"/>
                <a:ea typeface="Calibri"/>
                <a:cs typeface="Times New Roman"/>
              </a:rPr>
              <a:t>  </a:t>
            </a:r>
            <a:endParaRPr lang="de-AT" sz="2000" smtClean="0">
              <a:solidFill>
                <a:prstClr val="black"/>
              </a:solidFill>
              <a:latin typeface="Calibri" panose="020F0502020204030204"/>
              <a:ea typeface="Calibri"/>
              <a:cs typeface="Times New Roman"/>
            </a:endParaRPr>
          </a:p>
          <a:p>
            <a:pPr marL="1200150" lvl="2" indent="-285750">
              <a:lnSpc>
                <a:spcPct val="115000"/>
              </a:lnSpc>
              <a:buFont typeface="Wingdings"/>
              <a:buChar char=""/>
              <a:tabLst>
                <a:tab pos="5832475" algn="l"/>
              </a:tabLst>
              <a:defRPr/>
            </a:pPr>
            <a:endParaRPr lang="de-AT" sz="2000" i="1" smtClean="0">
              <a:solidFill>
                <a:srgbClr val="FF0000"/>
              </a:solidFill>
              <a:ea typeface="Calibri"/>
              <a:cs typeface="Times New Roman"/>
            </a:endParaRPr>
          </a:p>
          <a:p>
            <a:pPr marR="0" lvl="1" defTabSz="914400" rtl="0" eaLnBrk="1" fontAlgn="auto" latinLnBrk="0" hangingPunct="1">
              <a:lnSpc>
                <a:spcPct val="115000"/>
              </a:lnSpc>
              <a:spcBef>
                <a:spcPts val="0"/>
              </a:spcBef>
              <a:spcAft>
                <a:spcPts val="0"/>
              </a:spcAft>
              <a:buClrTx/>
              <a:buSzTx/>
              <a:tabLst>
                <a:tab pos="5832475" algn="l"/>
              </a:tabLst>
              <a:defRPr/>
            </a:pPr>
            <a:r>
              <a:rPr lang="de-AT" sz="2000" smtClean="0">
                <a:solidFill>
                  <a:prstClr val="black"/>
                </a:solidFill>
                <a:latin typeface="Calibri" panose="020F0502020204030204"/>
                <a:ea typeface="Calibri"/>
                <a:cs typeface="Times New Roman"/>
              </a:rPr>
              <a:t> </a:t>
            </a:r>
            <a:endParaRPr kumimoji="0" lang="de-AT" sz="1800" b="0" i="0" u="none" strike="noStrike" kern="1200" cap="none" spc="0" normalizeH="0" baseline="0" noProof="0" dirty="0">
              <a:ln>
                <a:noFill/>
              </a:ln>
              <a:solidFill>
                <a:prstClr val="black"/>
              </a:solidFill>
              <a:effectLst/>
              <a:uLnTx/>
              <a:uFillTx/>
              <a:latin typeface="Calibri" panose="020F0502020204030204"/>
              <a:ea typeface="+mn-ea"/>
              <a:cs typeface="Times New Roman"/>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Grafik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5616" y="5638694"/>
            <a:ext cx="2743438" cy="1219306"/>
          </a:xfrm>
          <a:prstGeom prst="rect">
            <a:avLst/>
          </a:prstGeom>
        </p:spPr>
      </p:pic>
      <p:pic>
        <p:nvPicPr>
          <p:cNvPr id="7" name="Grafik 6" descr="Bürgerbeteiligung_Augrün_CMYK.jpg"/>
          <p:cNvPicPr>
            <a:picLocks noChangeAspect="1"/>
          </p:cNvPicPr>
          <p:nvPr/>
        </p:nvPicPr>
        <p:blipFill>
          <a:blip r:embed="rId5"/>
          <a:stretch>
            <a:fillRect/>
          </a:stretch>
        </p:blipFill>
        <p:spPr>
          <a:xfrm>
            <a:off x="446231" y="499788"/>
            <a:ext cx="3480179" cy="1600232"/>
          </a:xfrm>
          <a:prstGeom prst="rect">
            <a:avLst/>
          </a:prstGeom>
        </p:spPr>
      </p:pic>
      <p:pic>
        <p:nvPicPr>
          <p:cNvPr id="1026"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672992" y="4160203"/>
            <a:ext cx="3496578" cy="2321452"/>
          </a:xfrm>
          <a:prstGeom prst="rect">
            <a:avLst/>
          </a:prstGeom>
          <a:noFill/>
          <a:ln w="9525">
            <a:noFill/>
            <a:miter lim="800000"/>
            <a:headEnd/>
            <a:tailEnd/>
          </a:ln>
          <a:effectLst/>
        </p:spPr>
      </p:pic>
      <p:pic>
        <p:nvPicPr>
          <p:cNvPr id="8" name="Grafik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047285" y="135579"/>
            <a:ext cx="3066522" cy="567393"/>
          </a:xfrm>
          <a:prstGeom prst="rect">
            <a:avLst/>
          </a:prstGeom>
        </p:spPr>
      </p:pic>
    </p:spTree>
    <p:extLst>
      <p:ext uri="{BB962C8B-B14F-4D97-AF65-F5344CB8AC3E}">
        <p14:creationId xmlns:p14="http://schemas.microsoft.com/office/powerpoint/2010/main" val="19687782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p:cNvGrpSpPr/>
          <p:nvPr/>
        </p:nvGrpSpPr>
        <p:grpSpPr>
          <a:xfrm>
            <a:off x="3825465" y="785603"/>
            <a:ext cx="7709483" cy="2031326"/>
            <a:chOff x="4194495" y="711276"/>
            <a:chExt cx="7709483" cy="2031326"/>
          </a:xfrm>
        </p:grpSpPr>
        <p:sp>
          <p:nvSpPr>
            <p:cNvPr id="6" name="Textfeld 5"/>
            <p:cNvSpPr txBox="1"/>
            <p:nvPr/>
          </p:nvSpPr>
          <p:spPr>
            <a:xfrm>
              <a:off x="4194495" y="711277"/>
              <a:ext cx="7709483" cy="2031325"/>
            </a:xfrm>
            <a:prstGeom prst="rect">
              <a:avLst/>
            </a:prstGeom>
            <a:noFill/>
            <a:ln w="28575">
              <a:solidFill>
                <a:srgbClr val="84979D"/>
              </a:solidFill>
            </a:ln>
          </p:spPr>
          <p:txBody>
            <a:bodyPr wrap="square" rIns="450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800" b="0" i="1"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800" b="0" i="1"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800" b="0" i="1"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feld 6"/>
            <p:cNvSpPr txBox="1"/>
            <p:nvPr/>
          </p:nvSpPr>
          <p:spPr>
            <a:xfrm>
              <a:off x="4752963" y="711276"/>
              <a:ext cx="7151015" cy="18928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AT" sz="3900" b="1" i="0" u="none" strike="noStrike" kern="1200" cap="none" spc="0" normalizeH="0" baseline="0" noProof="0" dirty="0" smtClean="0">
                  <a:ln>
                    <a:noFill/>
                  </a:ln>
                  <a:solidFill>
                    <a:prstClr val="black"/>
                  </a:solidFill>
                  <a:effectLst/>
                  <a:uLnTx/>
                  <a:uFillTx/>
                  <a:latin typeface="Calibri" panose="020F0502020204030204"/>
                  <a:ea typeface="+mn-ea"/>
                  <a:cs typeface="+mn-cs"/>
                </a:rPr>
                <a:t>Videobotschaft von Landeshauptfrau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AT" sz="3900" b="1" i="0" u="none" strike="noStrike" kern="1200" cap="none" spc="0" normalizeH="0" baseline="0" noProof="0" dirty="0" smtClean="0">
                  <a:ln>
                    <a:noFill/>
                  </a:ln>
                  <a:solidFill>
                    <a:prstClr val="black"/>
                  </a:solidFill>
                  <a:effectLst/>
                  <a:uLnTx/>
                  <a:uFillTx/>
                  <a:latin typeface="Calibri" panose="020F0502020204030204"/>
                  <a:ea typeface="+mn-ea"/>
                  <a:cs typeface="+mn-cs"/>
                </a:rPr>
                <a:t>Johanna </a:t>
              </a:r>
              <a:r>
                <a:rPr kumimoji="0" lang="de-AT" sz="3900" b="1" i="0" u="none" strike="noStrike" kern="1200" cap="none" spc="0" normalizeH="0" baseline="0" noProof="0" dirty="0" err="1" smtClean="0">
                  <a:ln>
                    <a:noFill/>
                  </a:ln>
                  <a:solidFill>
                    <a:prstClr val="black"/>
                  </a:solidFill>
                  <a:effectLst/>
                  <a:uLnTx/>
                  <a:uFillTx/>
                  <a:latin typeface="Calibri" panose="020F0502020204030204"/>
                  <a:ea typeface="+mn-ea"/>
                  <a:cs typeface="+mn-cs"/>
                </a:rPr>
                <a:t>Mikl</a:t>
              </a:r>
              <a:r>
                <a:rPr kumimoji="0" lang="de-AT" sz="3900" b="1" i="0" u="none" strike="noStrike" kern="1200" cap="none" spc="0" normalizeH="0" baseline="0" noProof="0" dirty="0" smtClean="0">
                  <a:ln>
                    <a:noFill/>
                  </a:ln>
                  <a:solidFill>
                    <a:prstClr val="black"/>
                  </a:solidFill>
                  <a:effectLst/>
                  <a:uLnTx/>
                  <a:uFillTx/>
                  <a:latin typeface="Calibri" panose="020F0502020204030204"/>
                  <a:ea typeface="+mn-ea"/>
                  <a:cs typeface="+mn-cs"/>
                </a:rPr>
                <a:t>-Leitner</a:t>
              </a:r>
            </a:p>
          </p:txBody>
        </p:sp>
      </p:grpSp>
      <p:pic>
        <p:nvPicPr>
          <p:cNvPr id="3" name="Grafik 2">
            <a:hlinkClick r:id="rId2"/>
          </p:cNvPr>
          <p:cNvPicPr>
            <a:picLocks noChangeAspect="1"/>
          </p:cNvPicPr>
          <p:nvPr/>
        </p:nvPicPr>
        <p:blipFill>
          <a:blip r:embed="rId3"/>
          <a:stretch>
            <a:fillRect/>
          </a:stretch>
        </p:blipFill>
        <p:spPr>
          <a:xfrm>
            <a:off x="2096687" y="2620461"/>
            <a:ext cx="7120801" cy="3911467"/>
          </a:xfrm>
          <a:prstGeom prst="rect">
            <a:avLst/>
          </a:prstGeom>
        </p:spPr>
      </p:pic>
    </p:spTree>
    <p:extLst>
      <p:ext uri="{BB962C8B-B14F-4D97-AF65-F5344CB8AC3E}">
        <p14:creationId xmlns:p14="http://schemas.microsoft.com/office/powerpoint/2010/main" val="12048240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3312160" y="1179423"/>
            <a:ext cx="6251005" cy="2954655"/>
          </a:xfrm>
          <a:prstGeom prst="rect">
            <a:avLst/>
          </a:prstGeom>
          <a:noFill/>
          <a:ln w="28575">
            <a:solidFill>
              <a:srgbClr val="73941A"/>
            </a:solidFill>
          </a:ln>
        </p:spPr>
        <p:txBody>
          <a:bodyPr wrap="none" rIns="450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AT" sz="2600" dirty="0" smtClean="0">
                <a:solidFill>
                  <a:prstClr val="black"/>
                </a:solidFill>
                <a:latin typeface="Calibri" panose="020F0502020204030204"/>
              </a:rPr>
              <a:t>Stadtgemeinde Tulln</a:t>
            </a:r>
            <a:endParaRPr kumimoji="0" lang="de-AT" sz="26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AT" sz="3200" b="1" i="0" u="none" strike="noStrike" kern="1200" cap="none" spc="0" normalizeH="0" baseline="0" noProof="0" dirty="0" smtClean="0">
                <a:ln>
                  <a:noFill/>
                </a:ln>
                <a:solidFill>
                  <a:prstClr val="black"/>
                </a:solidFill>
                <a:effectLst/>
                <a:uLnTx/>
                <a:uFillTx/>
                <a:latin typeface="Calibri" panose="020F0502020204030204"/>
                <a:ea typeface="+mn-ea"/>
                <a:cs typeface="+mn-cs"/>
              </a:rPr>
              <a:t>Stadt des</a:t>
            </a:r>
            <a:r>
              <a:rPr kumimoji="0" lang="de-AT" sz="3200" b="1" i="0" u="none" strike="noStrike" kern="1200" cap="none" spc="0" normalizeH="0" noProof="0" dirty="0" smtClean="0">
                <a:ln>
                  <a:noFill/>
                </a:ln>
                <a:solidFill>
                  <a:prstClr val="black"/>
                </a:solidFill>
                <a:effectLst/>
                <a:uLnTx/>
                <a:uFillTx/>
                <a:latin typeface="Calibri" panose="020F0502020204030204"/>
                <a:ea typeface="+mn-ea"/>
                <a:cs typeface="+mn-cs"/>
              </a:rPr>
              <a:t> Miteinanders </a:t>
            </a:r>
            <a:endParaRPr kumimoji="0" lang="de-AT" sz="3200" b="1"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AT" sz="2000" b="0" i="0" u="none" strike="noStrike" kern="1200" cap="none" spc="0" normalizeH="0" baseline="0" noProof="0" dirty="0" smtClean="0">
                <a:ln>
                  <a:noFill/>
                </a:ln>
                <a:solidFill>
                  <a:prstClr val="black"/>
                </a:solidFill>
                <a:effectLst/>
                <a:uLnTx/>
                <a:uFillTx/>
                <a:latin typeface="Calibri" panose="020F0502020204030204"/>
                <a:ea typeface="+mn-ea"/>
                <a:cs typeface="+mn-cs"/>
              </a:rPr>
              <a:t>Bgm. Peter Eisenschenk</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Grafik 1"/>
          <p:cNvPicPr>
            <a:picLocks noChangeAspect="1"/>
          </p:cNvPicPr>
          <p:nvPr/>
        </p:nvPicPr>
        <p:blipFill>
          <a:blip r:embed="rId3"/>
          <a:stretch>
            <a:fillRect/>
          </a:stretch>
        </p:blipFill>
        <p:spPr>
          <a:xfrm>
            <a:off x="127820" y="5638694"/>
            <a:ext cx="2743438" cy="1219306"/>
          </a:xfrm>
          <a:prstGeom prst="rect">
            <a:avLst/>
          </a:prstGeom>
        </p:spPr>
      </p:pic>
      <p:pic>
        <p:nvPicPr>
          <p:cNvPr id="3075"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9580" r="562"/>
          <a:stretch/>
        </p:blipFill>
        <p:spPr bwMode="auto">
          <a:xfrm>
            <a:off x="7315200" y="3774141"/>
            <a:ext cx="4876800" cy="3083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0"/>
            <a:ext cx="3826952" cy="3056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Grafik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47285" y="135579"/>
            <a:ext cx="3066522" cy="567393"/>
          </a:xfrm>
          <a:prstGeom prst="rect">
            <a:avLst/>
          </a:prstGeom>
        </p:spPr>
      </p:pic>
    </p:spTree>
    <p:extLst>
      <p:ext uri="{BB962C8B-B14F-4D97-AF65-F5344CB8AC3E}">
        <p14:creationId xmlns:p14="http://schemas.microsoft.com/office/powerpoint/2010/main" val="8157543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3980329" y="1409843"/>
            <a:ext cx="5197206" cy="4704086"/>
          </a:xfrm>
          <a:prstGeom prst="rect">
            <a:avLst/>
          </a:prstGeom>
          <a:noFill/>
          <a:ln w="28575">
            <a:solidFill>
              <a:srgbClr val="73941A"/>
            </a:solidFill>
          </a:ln>
        </p:spPr>
        <p:txBody>
          <a:bodyPr wrap="square" lIns="288000" rIns="396000" bIns="4680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0850" lvl="0">
              <a:tabLst>
                <a:tab pos="5832475" algn="l"/>
              </a:tabLst>
              <a:defRPr/>
            </a:pPr>
            <a:r>
              <a:rPr lang="de-AT" sz="3200" dirty="0" smtClean="0">
                <a:solidFill>
                  <a:prstClr val="black"/>
                </a:solidFill>
                <a:latin typeface="Calibri" panose="020F0502020204030204"/>
              </a:rPr>
              <a:t>Spielen</a:t>
            </a:r>
            <a:r>
              <a:rPr lang="de-AT" sz="3200" dirty="0" smtClean="0">
                <a:solidFill>
                  <a:prstClr val="black"/>
                </a:solidFill>
              </a:rPr>
              <a:t> </a:t>
            </a:r>
            <a:r>
              <a:rPr lang="de-AT" sz="3200" dirty="0">
                <a:solidFill>
                  <a:prstClr val="black"/>
                </a:solidFill>
              </a:rPr>
              <a:t>&amp;</a:t>
            </a:r>
            <a:r>
              <a:rPr lang="de-AT" sz="3200" dirty="0" smtClean="0">
                <a:solidFill>
                  <a:prstClr val="black"/>
                </a:solidFill>
                <a:latin typeface="Calibri" panose="020F0502020204030204"/>
              </a:rPr>
              <a:t> mehr Grün im Zentrum </a:t>
            </a:r>
            <a:endParaRPr kumimoji="0" lang="de-AT" sz="32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tab pos="5832475" algn="l"/>
              </a:tabLst>
              <a:defRPr/>
            </a:pPr>
            <a:endParaRPr kumimoji="0" lang="de-AT"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742950" marR="0" lvl="1" indent="-285750" defTabSz="914400" rtl="0" eaLnBrk="1" fontAlgn="auto" latinLnBrk="0" hangingPunct="1">
              <a:lnSpc>
                <a:spcPct val="115000"/>
              </a:lnSpc>
              <a:spcBef>
                <a:spcPts val="0"/>
              </a:spcBef>
              <a:spcAft>
                <a:spcPts val="0"/>
              </a:spcAft>
              <a:buClrTx/>
              <a:buSzTx/>
              <a:buFont typeface="Wingdings"/>
              <a:buChar char=""/>
              <a:tabLst>
                <a:tab pos="5832475" algn="l"/>
              </a:tabLst>
              <a:defRPr/>
            </a:pPr>
            <a:r>
              <a:rPr lang="de-AT" sz="2000" dirty="0" smtClean="0">
                <a:solidFill>
                  <a:prstClr val="black"/>
                </a:solidFill>
                <a:latin typeface="Calibri" panose="020F0502020204030204"/>
                <a:ea typeface="Calibri"/>
                <a:cs typeface="Times New Roman"/>
              </a:rPr>
              <a:t>Spielboards </a:t>
            </a:r>
          </a:p>
          <a:p>
            <a:pPr marL="742950" marR="0" lvl="1" indent="-285750" defTabSz="914400" rtl="0" eaLnBrk="1" fontAlgn="auto" latinLnBrk="0" hangingPunct="1">
              <a:lnSpc>
                <a:spcPct val="115000"/>
              </a:lnSpc>
              <a:spcBef>
                <a:spcPts val="0"/>
              </a:spcBef>
              <a:spcAft>
                <a:spcPts val="0"/>
              </a:spcAft>
              <a:buClrTx/>
              <a:buSzTx/>
              <a:buFont typeface="Wingdings"/>
              <a:buChar char=""/>
              <a:tabLst>
                <a:tab pos="5832475" algn="l"/>
              </a:tabLst>
              <a:defRPr/>
            </a:pPr>
            <a:r>
              <a:rPr lang="de-AT" sz="2000" dirty="0" smtClean="0">
                <a:solidFill>
                  <a:prstClr val="black"/>
                </a:solidFill>
                <a:latin typeface="Calibri" panose="020F0502020204030204"/>
                <a:ea typeface="Calibri"/>
                <a:cs typeface="Times New Roman"/>
              </a:rPr>
              <a:t>Kleinkinder-Spielplatz</a:t>
            </a:r>
          </a:p>
          <a:p>
            <a:pPr marL="742950" marR="0" lvl="1" indent="-285750" defTabSz="914400" rtl="0" eaLnBrk="1" fontAlgn="auto" latinLnBrk="0" hangingPunct="1">
              <a:lnSpc>
                <a:spcPct val="115000"/>
              </a:lnSpc>
              <a:spcBef>
                <a:spcPts val="0"/>
              </a:spcBef>
              <a:spcAft>
                <a:spcPts val="0"/>
              </a:spcAft>
              <a:buClrTx/>
              <a:buSzTx/>
              <a:buFont typeface="Wingdings"/>
              <a:buChar char=""/>
              <a:tabLst>
                <a:tab pos="5832475" algn="l"/>
              </a:tabLst>
              <a:defRPr/>
            </a:pPr>
            <a:r>
              <a:rPr lang="de-AT" sz="2000" dirty="0" smtClean="0"/>
              <a:t>Altstadtbänke</a:t>
            </a:r>
            <a:r>
              <a:rPr lang="de-AT" sz="2000" dirty="0"/>
              <a:t>, </a:t>
            </a:r>
            <a:r>
              <a:rPr lang="de-AT" sz="2000" dirty="0" smtClean="0">
                <a:solidFill>
                  <a:prstClr val="black"/>
                </a:solidFill>
                <a:ea typeface="Calibri"/>
                <a:cs typeface="Times New Roman"/>
              </a:rPr>
              <a:t>Liegestühle</a:t>
            </a:r>
            <a:r>
              <a:rPr lang="de-AT" sz="2000" dirty="0">
                <a:solidFill>
                  <a:prstClr val="black"/>
                </a:solidFill>
                <a:ea typeface="Calibri"/>
                <a:cs typeface="Times New Roman"/>
              </a:rPr>
              <a:t>, Baumbänke, </a:t>
            </a:r>
          </a:p>
          <a:p>
            <a:pPr marL="742950" marR="0" lvl="1" indent="-285750" defTabSz="914400" rtl="0" eaLnBrk="1" fontAlgn="auto" latinLnBrk="0" hangingPunct="1">
              <a:lnSpc>
                <a:spcPct val="115000"/>
              </a:lnSpc>
              <a:spcBef>
                <a:spcPts val="0"/>
              </a:spcBef>
              <a:spcAft>
                <a:spcPts val="0"/>
              </a:spcAft>
              <a:buClrTx/>
              <a:buSzTx/>
              <a:buFont typeface="Wingdings"/>
              <a:buChar char=""/>
              <a:tabLst>
                <a:tab pos="5832475" algn="l"/>
              </a:tabLst>
              <a:defRPr/>
            </a:pPr>
            <a:r>
              <a:rPr lang="de-AT" sz="2000" dirty="0" smtClean="0">
                <a:solidFill>
                  <a:prstClr val="black"/>
                </a:solidFill>
                <a:latin typeface="Calibri" panose="020F0502020204030204"/>
                <a:ea typeface="Calibri"/>
                <a:cs typeface="Times New Roman"/>
              </a:rPr>
              <a:t>Pflanzpyramiden mit Sommerblumen &amp; </a:t>
            </a:r>
            <a:r>
              <a:rPr lang="de-AT" sz="2000" noProof="0" dirty="0" smtClean="0">
                <a:solidFill>
                  <a:prstClr val="black"/>
                </a:solidFill>
                <a:latin typeface="Calibri" panose="020F0502020204030204"/>
                <a:ea typeface="Calibri"/>
                <a:cs typeface="Times New Roman"/>
              </a:rPr>
              <a:t>Säulenbuchen in Trögen </a:t>
            </a:r>
          </a:p>
          <a:p>
            <a:pPr marL="742950" marR="0" lvl="1" indent="-285750" defTabSz="914400" rtl="0" eaLnBrk="1" fontAlgn="auto" latinLnBrk="0" hangingPunct="1">
              <a:lnSpc>
                <a:spcPct val="115000"/>
              </a:lnSpc>
              <a:spcBef>
                <a:spcPts val="0"/>
              </a:spcBef>
              <a:spcAft>
                <a:spcPts val="0"/>
              </a:spcAft>
              <a:buClrTx/>
              <a:buSzTx/>
              <a:buFont typeface="Wingdings"/>
              <a:buChar char=""/>
              <a:tabLst>
                <a:tab pos="5832475" algn="l"/>
              </a:tabLst>
              <a:defRPr/>
            </a:pPr>
            <a:r>
              <a:rPr lang="de-AT" sz="2000" dirty="0" smtClean="0">
                <a:solidFill>
                  <a:prstClr val="black"/>
                </a:solidFill>
                <a:ea typeface="Calibri"/>
                <a:cs typeface="Times New Roman"/>
              </a:rPr>
              <a:t>Tempoanzeige </a:t>
            </a:r>
            <a:r>
              <a:rPr lang="de-AT" sz="2000" dirty="0">
                <a:solidFill>
                  <a:prstClr val="black"/>
                </a:solidFill>
                <a:ea typeface="Calibri"/>
                <a:cs typeface="Times New Roman"/>
              </a:rPr>
              <a:t>f. Autos am </a:t>
            </a:r>
            <a:r>
              <a:rPr lang="de-AT" sz="2000" dirty="0" err="1">
                <a:solidFill>
                  <a:prstClr val="black"/>
                </a:solidFill>
                <a:ea typeface="Calibri"/>
                <a:cs typeface="Times New Roman"/>
              </a:rPr>
              <a:t>Hauptpl</a:t>
            </a:r>
            <a:r>
              <a:rPr lang="de-AT" sz="2000" dirty="0" smtClean="0">
                <a:solidFill>
                  <a:prstClr val="black"/>
                </a:solidFill>
                <a:ea typeface="Calibri"/>
                <a:cs typeface="Times New Roman"/>
              </a:rPr>
              <a:t>.</a:t>
            </a:r>
            <a:r>
              <a:rPr kumimoji="0" lang="de-AT" sz="2000" b="0" i="0" u="none" strike="noStrike" kern="1200" cap="none" spc="0" normalizeH="0" baseline="0" dirty="0" smtClean="0">
                <a:ln>
                  <a:noFill/>
                </a:ln>
                <a:solidFill>
                  <a:prstClr val="black"/>
                </a:solidFill>
                <a:effectLst/>
                <a:uLnTx/>
                <a:uFillTx/>
                <a:latin typeface="Calibri" panose="020F0502020204030204"/>
                <a:ea typeface="Calibri"/>
                <a:cs typeface="Times New Roman"/>
              </a:rPr>
              <a:t> </a:t>
            </a:r>
            <a:endParaRPr kumimoji="0" lang="de-DE"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Grafik 1"/>
          <p:cNvPicPr>
            <a:picLocks noChangeAspect="1"/>
          </p:cNvPicPr>
          <p:nvPr/>
        </p:nvPicPr>
        <p:blipFill>
          <a:blip r:embed="rId3"/>
          <a:stretch>
            <a:fillRect/>
          </a:stretch>
        </p:blipFill>
        <p:spPr>
          <a:xfrm>
            <a:off x="165616" y="5638694"/>
            <a:ext cx="2743438" cy="1219306"/>
          </a:xfrm>
          <a:prstGeom prst="rect">
            <a:avLst/>
          </a:prstGeom>
        </p:spPr>
      </p:pic>
      <p:pic>
        <p:nvPicPr>
          <p:cNvPr id="2052"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511088" cy="3598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795754" y="4010305"/>
            <a:ext cx="3396246" cy="2847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928847" y="1209186"/>
            <a:ext cx="2452688" cy="2552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Grafik 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047285" y="135579"/>
            <a:ext cx="3066522" cy="567393"/>
          </a:xfrm>
          <a:prstGeom prst="rect">
            <a:avLst/>
          </a:prstGeom>
        </p:spPr>
      </p:pic>
    </p:spTree>
    <p:extLst>
      <p:ext uri="{BB962C8B-B14F-4D97-AF65-F5344CB8AC3E}">
        <p14:creationId xmlns:p14="http://schemas.microsoft.com/office/powerpoint/2010/main" val="16915059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3801036" y="1338254"/>
            <a:ext cx="5519936" cy="4228851"/>
          </a:xfrm>
          <a:prstGeom prst="rect">
            <a:avLst/>
          </a:prstGeom>
          <a:noFill/>
          <a:ln w="28575">
            <a:solidFill>
              <a:srgbClr val="73941A"/>
            </a:solidFill>
          </a:ln>
        </p:spPr>
        <p:txBody>
          <a:bodyPr wrap="square" lIns="288000" rIns="396000" bIns="4680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0850" marR="0" lvl="0" defTabSz="914400" rtl="0" eaLnBrk="1" fontAlgn="auto" latinLnBrk="0" hangingPunct="1">
              <a:lnSpc>
                <a:spcPct val="100000"/>
              </a:lnSpc>
              <a:spcBef>
                <a:spcPts val="0"/>
              </a:spcBef>
              <a:spcAft>
                <a:spcPts val="0"/>
              </a:spcAft>
              <a:buClrTx/>
              <a:buSzTx/>
              <a:buFontTx/>
              <a:buNone/>
              <a:tabLst>
                <a:tab pos="5832475" algn="l"/>
              </a:tabLst>
              <a:defRPr/>
            </a:pPr>
            <a:r>
              <a:rPr kumimoji="0" lang="de-AT" sz="3200" b="0" i="0" u="none" strike="noStrike" kern="1200" cap="none" spc="0" normalizeH="0" baseline="0" noProof="0" dirty="0" smtClean="0">
                <a:ln>
                  <a:noFill/>
                </a:ln>
                <a:solidFill>
                  <a:prstClr val="black"/>
                </a:solidFill>
                <a:effectLst/>
                <a:uLnTx/>
                <a:uFillTx/>
                <a:latin typeface="Calibri" panose="020F0502020204030204"/>
                <a:ea typeface="+mn-ea"/>
                <a:cs typeface="+mn-cs"/>
              </a:rPr>
              <a:t>Beteiligungsprozess -   Stadt des Miteinanders</a:t>
            </a:r>
          </a:p>
          <a:p>
            <a:pPr marL="450850" marR="0" lvl="0" defTabSz="914400" rtl="0" eaLnBrk="1" fontAlgn="auto" latinLnBrk="0" hangingPunct="1">
              <a:lnSpc>
                <a:spcPct val="100000"/>
              </a:lnSpc>
              <a:spcBef>
                <a:spcPts val="0"/>
              </a:spcBef>
              <a:spcAft>
                <a:spcPts val="0"/>
              </a:spcAft>
              <a:buClrTx/>
              <a:buSzTx/>
              <a:buFontTx/>
              <a:buNone/>
              <a:tabLst>
                <a:tab pos="5832475" algn="l"/>
              </a:tabLst>
              <a:defRPr/>
            </a:pPr>
            <a:r>
              <a:rPr kumimoji="0" lang="de-AT" sz="3200" b="0" i="0" u="none" strike="noStrike" kern="1200" cap="none" spc="0" normalizeH="0" noProof="0" dirty="0" smtClean="0">
                <a:ln>
                  <a:noFill/>
                </a:ln>
                <a:solidFill>
                  <a:prstClr val="black"/>
                </a:solidFill>
                <a:effectLst/>
                <a:uLnTx/>
                <a:uFillTx/>
                <a:latin typeface="Calibri" panose="020F0502020204030204"/>
                <a:ea typeface="+mn-ea"/>
                <a:cs typeface="+mn-cs"/>
              </a:rPr>
              <a:t> </a:t>
            </a:r>
          </a:p>
          <a:p>
            <a:pPr marL="742950" lvl="1" indent="-285750">
              <a:lnSpc>
                <a:spcPct val="115000"/>
              </a:lnSpc>
              <a:buFont typeface="Wingdings"/>
              <a:buChar char=""/>
              <a:tabLst>
                <a:tab pos="5832475" algn="l"/>
              </a:tabLst>
              <a:defRPr/>
            </a:pPr>
            <a:r>
              <a:rPr lang="de-AT" sz="2000" dirty="0" smtClean="0">
                <a:solidFill>
                  <a:prstClr val="black"/>
                </a:solidFill>
                <a:ea typeface="Calibri"/>
                <a:cs typeface="Times New Roman"/>
              </a:rPr>
              <a:t>2017 Impulstreffen </a:t>
            </a:r>
            <a:r>
              <a:rPr lang="de-AT" sz="2000" dirty="0">
                <a:solidFill>
                  <a:prstClr val="black"/>
                </a:solidFill>
                <a:ea typeface="Calibri"/>
                <a:cs typeface="Times New Roman"/>
              </a:rPr>
              <a:t>mit Prof. </a:t>
            </a:r>
            <a:r>
              <a:rPr lang="de-AT" sz="2000" dirty="0" err="1">
                <a:solidFill>
                  <a:prstClr val="black"/>
                </a:solidFill>
                <a:ea typeface="Calibri"/>
                <a:cs typeface="Times New Roman"/>
              </a:rPr>
              <a:t>Hüther</a:t>
            </a:r>
            <a:r>
              <a:rPr lang="de-AT" sz="2000" dirty="0">
                <a:solidFill>
                  <a:prstClr val="black"/>
                </a:solidFill>
                <a:ea typeface="Calibri"/>
                <a:cs typeface="Times New Roman"/>
              </a:rPr>
              <a:t> </a:t>
            </a:r>
          </a:p>
          <a:p>
            <a:pPr marL="742950" lvl="1" indent="-285750">
              <a:lnSpc>
                <a:spcPct val="115000"/>
              </a:lnSpc>
              <a:buFont typeface="Wingdings"/>
              <a:buChar char=""/>
              <a:tabLst>
                <a:tab pos="5832475" algn="l"/>
              </a:tabLst>
              <a:defRPr/>
            </a:pPr>
            <a:r>
              <a:rPr lang="de-AT" sz="2000" dirty="0" smtClean="0">
                <a:solidFill>
                  <a:prstClr val="black"/>
                </a:solidFill>
                <a:ea typeface="Calibri"/>
                <a:cs typeface="Times New Roman"/>
              </a:rPr>
              <a:t>Start 2018 – Vernetzungstreffen in Tulln</a:t>
            </a:r>
          </a:p>
          <a:p>
            <a:pPr marL="742950" lvl="1" indent="-285750">
              <a:lnSpc>
                <a:spcPct val="115000"/>
              </a:lnSpc>
              <a:buFont typeface="Wingdings"/>
              <a:buChar char=""/>
              <a:tabLst>
                <a:tab pos="5832475" algn="l"/>
              </a:tabLst>
              <a:defRPr/>
            </a:pPr>
            <a:r>
              <a:rPr lang="de-AT" sz="2000" dirty="0" smtClean="0">
                <a:solidFill>
                  <a:prstClr val="black"/>
                </a:solidFill>
                <a:ea typeface="Calibri"/>
                <a:cs typeface="Times New Roman"/>
              </a:rPr>
              <a:t>Konzeption &amp; Projektbegleitung / </a:t>
            </a:r>
            <a:r>
              <a:rPr lang="de-AT" sz="2000" dirty="0" err="1" smtClean="0">
                <a:solidFill>
                  <a:prstClr val="black"/>
                </a:solidFill>
                <a:ea typeface="Calibri"/>
                <a:cs typeface="Times New Roman"/>
              </a:rPr>
              <a:t>Jirgal</a:t>
            </a:r>
            <a:endParaRPr lang="de-AT" sz="2000" dirty="0" smtClean="0">
              <a:solidFill>
                <a:prstClr val="black"/>
              </a:solidFill>
              <a:ea typeface="Calibri"/>
              <a:cs typeface="Times New Roman"/>
            </a:endParaRPr>
          </a:p>
          <a:p>
            <a:pPr marL="742950" lvl="1" indent="-285750">
              <a:lnSpc>
                <a:spcPct val="115000"/>
              </a:lnSpc>
              <a:buFont typeface="Wingdings"/>
              <a:buChar char=""/>
              <a:tabLst>
                <a:tab pos="5832475" algn="l"/>
              </a:tabLst>
              <a:defRPr/>
            </a:pPr>
            <a:r>
              <a:rPr lang="de-AT" sz="2000" dirty="0" smtClean="0">
                <a:solidFill>
                  <a:prstClr val="black"/>
                </a:solidFill>
                <a:ea typeface="Calibri"/>
                <a:cs typeface="Times New Roman"/>
              </a:rPr>
              <a:t>Aufbau Kommunikationsplattform </a:t>
            </a:r>
          </a:p>
          <a:p>
            <a:pPr marL="742950" lvl="1" indent="-285750">
              <a:lnSpc>
                <a:spcPct val="115000"/>
              </a:lnSpc>
              <a:buFont typeface="Wingdings"/>
              <a:buChar char=""/>
              <a:tabLst>
                <a:tab pos="5832475" algn="l"/>
              </a:tabLst>
              <a:defRPr/>
            </a:pPr>
            <a:r>
              <a:rPr lang="de-AT" sz="2000" dirty="0" smtClean="0">
                <a:solidFill>
                  <a:prstClr val="black"/>
                </a:solidFill>
                <a:ea typeface="Calibri"/>
                <a:cs typeface="Times New Roman"/>
              </a:rPr>
              <a:t>Begegnungsserie „In </a:t>
            </a:r>
            <a:r>
              <a:rPr lang="de-AT" sz="2000" dirty="0">
                <a:solidFill>
                  <a:prstClr val="black"/>
                </a:solidFill>
                <a:ea typeface="Calibri"/>
                <a:cs typeface="Times New Roman"/>
              </a:rPr>
              <a:t>T</a:t>
            </a:r>
            <a:r>
              <a:rPr lang="de-AT" sz="2000" dirty="0" smtClean="0">
                <a:solidFill>
                  <a:prstClr val="black"/>
                </a:solidFill>
                <a:ea typeface="Calibri"/>
                <a:cs typeface="Times New Roman"/>
              </a:rPr>
              <a:t>ulln zu Gast“</a:t>
            </a:r>
          </a:p>
          <a:p>
            <a:pPr marL="742950" lvl="1" indent="-285750">
              <a:lnSpc>
                <a:spcPct val="115000"/>
              </a:lnSpc>
              <a:buFont typeface="Wingdings"/>
              <a:buChar char=""/>
              <a:tabLst>
                <a:tab pos="5832475" algn="l"/>
              </a:tabLst>
              <a:defRPr/>
            </a:pPr>
            <a:r>
              <a:rPr lang="de-AT" sz="2000" dirty="0" smtClean="0">
                <a:solidFill>
                  <a:prstClr val="black"/>
                </a:solidFill>
                <a:ea typeface="Calibri"/>
                <a:cs typeface="Times New Roman"/>
              </a:rPr>
              <a:t>2018 </a:t>
            </a:r>
            <a:r>
              <a:rPr lang="de-AT" sz="2000" dirty="0" err="1" smtClean="0">
                <a:solidFill>
                  <a:prstClr val="black"/>
                </a:solidFill>
                <a:ea typeface="Calibri"/>
                <a:cs typeface="Times New Roman"/>
              </a:rPr>
              <a:t>Bewerb</a:t>
            </a:r>
            <a:r>
              <a:rPr lang="de-AT" sz="2000" dirty="0" smtClean="0">
                <a:solidFill>
                  <a:prstClr val="black"/>
                </a:solidFill>
                <a:ea typeface="Calibri"/>
                <a:cs typeface="Times New Roman"/>
              </a:rPr>
              <a:t> „Helden der Herzen“</a:t>
            </a:r>
            <a:endParaRPr lang="de-AT" sz="2000" dirty="0">
              <a:solidFill>
                <a:prstClr val="black"/>
              </a:solidFill>
              <a:ea typeface="Calibri"/>
              <a:cs typeface="Times New Roman"/>
            </a:endParaRPr>
          </a:p>
          <a:p>
            <a:pPr marL="450850" marR="0" lvl="0" defTabSz="914400" rtl="0" eaLnBrk="1" fontAlgn="auto" latinLnBrk="0" hangingPunct="1">
              <a:lnSpc>
                <a:spcPct val="100000"/>
              </a:lnSpc>
              <a:spcBef>
                <a:spcPts val="0"/>
              </a:spcBef>
              <a:spcAft>
                <a:spcPts val="0"/>
              </a:spcAft>
              <a:buClrTx/>
              <a:buSzTx/>
              <a:buFontTx/>
              <a:buNone/>
              <a:tabLst>
                <a:tab pos="5832475" algn="l"/>
              </a:tabLst>
              <a:defRPr/>
            </a:pPr>
            <a:endParaRPr kumimoji="0" lang="de-AT" sz="32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tab pos="5832475" algn="l"/>
              </a:tabLst>
              <a:defRPr/>
            </a:pPr>
            <a:endParaRPr kumimoji="0" lang="de-AT"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endParaRPr lang="de-AT" dirty="0" smtClean="0"/>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Grafik 1"/>
          <p:cNvPicPr>
            <a:picLocks noChangeAspect="1"/>
          </p:cNvPicPr>
          <p:nvPr/>
        </p:nvPicPr>
        <p:blipFill>
          <a:blip r:embed="rId3"/>
          <a:stretch>
            <a:fillRect/>
          </a:stretch>
        </p:blipFill>
        <p:spPr>
          <a:xfrm>
            <a:off x="165616" y="5638694"/>
            <a:ext cx="2743438" cy="1219306"/>
          </a:xfrm>
          <a:prstGeom prst="rect">
            <a:avLst/>
          </a:prstGeom>
        </p:spPr>
      </p:pic>
      <p:pic>
        <p:nvPicPr>
          <p:cNvPr id="614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4483841" cy="2676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8498542" y="4748212"/>
            <a:ext cx="3980329" cy="2109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Grafik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47285" y="135579"/>
            <a:ext cx="3066522" cy="567393"/>
          </a:xfrm>
          <a:prstGeom prst="rect">
            <a:avLst/>
          </a:prstGeom>
        </p:spPr>
      </p:pic>
    </p:spTree>
    <p:extLst>
      <p:ext uri="{BB962C8B-B14F-4D97-AF65-F5344CB8AC3E}">
        <p14:creationId xmlns:p14="http://schemas.microsoft.com/office/powerpoint/2010/main" val="18157650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3926542" y="1452282"/>
            <a:ext cx="5629834" cy="4228851"/>
          </a:xfrm>
          <a:prstGeom prst="rect">
            <a:avLst/>
          </a:prstGeom>
          <a:noFill/>
          <a:ln w="28575">
            <a:solidFill>
              <a:srgbClr val="73941A"/>
            </a:solidFill>
          </a:ln>
        </p:spPr>
        <p:txBody>
          <a:bodyPr wrap="square" lIns="288000" rIns="396000" bIns="4680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0850">
              <a:tabLst>
                <a:tab pos="5832475" algn="l"/>
              </a:tabLst>
              <a:defRPr/>
            </a:pPr>
            <a:r>
              <a:rPr kumimoji="0" lang="de-AT" sz="32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de-AT" sz="3200" b="0" i="0" u="none" strike="noStrike" kern="1200" cap="none" spc="0" normalizeH="0" noProof="0" dirty="0" smtClean="0">
                <a:ln>
                  <a:noFill/>
                </a:ln>
                <a:solidFill>
                  <a:prstClr val="black"/>
                </a:solidFill>
                <a:effectLst/>
                <a:uLnTx/>
                <a:uFillTx/>
                <a:latin typeface="Calibri" panose="020F0502020204030204"/>
                <a:ea typeface="+mn-ea"/>
                <a:cs typeface="+mn-cs"/>
              </a:rPr>
              <a:t>    „</a:t>
            </a:r>
            <a:r>
              <a:rPr lang="de-AT" sz="3200" dirty="0" smtClean="0">
                <a:solidFill>
                  <a:prstClr val="black"/>
                </a:solidFill>
              </a:rPr>
              <a:t>Stadt des </a:t>
            </a:r>
            <a:r>
              <a:rPr lang="de-AT" sz="3200" dirty="0" err="1" smtClean="0">
                <a:solidFill>
                  <a:prstClr val="black"/>
                </a:solidFill>
              </a:rPr>
              <a:t>Miteinaders</a:t>
            </a:r>
            <a:r>
              <a:rPr lang="de-AT" sz="3200" dirty="0" smtClean="0">
                <a:solidFill>
                  <a:prstClr val="black"/>
                </a:solidFill>
              </a:rPr>
              <a:t>“ </a:t>
            </a:r>
          </a:p>
          <a:p>
            <a:pPr marL="450850">
              <a:tabLst>
                <a:tab pos="5832475" algn="l"/>
              </a:tabLst>
              <a:defRPr/>
            </a:pPr>
            <a:r>
              <a:rPr lang="de-AT" sz="3200" dirty="0" smtClean="0">
                <a:solidFill>
                  <a:prstClr val="black"/>
                </a:solidFill>
              </a:rPr>
              <a:t>      gelebtes Motto  	</a:t>
            </a:r>
            <a:endParaRPr kumimoji="0" lang="de-AT" sz="3200" b="0" i="0" u="none" strike="noStrike" kern="1200" cap="none" spc="0" normalizeH="0" noProof="0" dirty="0" smtClean="0">
              <a:ln>
                <a:noFill/>
              </a:ln>
              <a:solidFill>
                <a:prstClr val="black"/>
              </a:solidFill>
              <a:effectLst/>
              <a:uLnTx/>
              <a:uFillTx/>
              <a:latin typeface="Calibri" panose="020F0502020204030204"/>
              <a:ea typeface="+mn-ea"/>
              <a:cs typeface="+mn-cs"/>
            </a:endParaRPr>
          </a:p>
          <a:p>
            <a:pPr marL="742950" lvl="1" indent="-285750">
              <a:lnSpc>
                <a:spcPct val="115000"/>
              </a:lnSpc>
              <a:buFont typeface="Wingdings"/>
              <a:buChar char=""/>
              <a:tabLst>
                <a:tab pos="5832475" algn="l"/>
              </a:tabLst>
              <a:defRPr/>
            </a:pPr>
            <a:r>
              <a:rPr lang="de-AT" sz="2000" dirty="0" smtClean="0">
                <a:solidFill>
                  <a:prstClr val="black"/>
                </a:solidFill>
                <a:ea typeface="Calibri"/>
                <a:cs typeface="Times New Roman"/>
              </a:rPr>
              <a:t>seit 2018 Bis </a:t>
            </a:r>
            <a:r>
              <a:rPr lang="de-AT" sz="2000" dirty="0">
                <a:solidFill>
                  <a:prstClr val="black"/>
                </a:solidFill>
                <a:ea typeface="Calibri"/>
                <a:cs typeface="Times New Roman"/>
              </a:rPr>
              <a:t>heute https://</a:t>
            </a:r>
            <a:r>
              <a:rPr lang="de-AT" sz="2000" dirty="0" smtClean="0">
                <a:solidFill>
                  <a:prstClr val="black"/>
                </a:solidFill>
                <a:ea typeface="Calibri"/>
                <a:cs typeface="Times New Roman"/>
              </a:rPr>
              <a:t>www.stadtdesmiteinanders.at</a:t>
            </a:r>
            <a:endParaRPr lang="de-AT" sz="2000" dirty="0">
              <a:solidFill>
                <a:prstClr val="black"/>
              </a:solidFill>
              <a:ea typeface="Calibri"/>
              <a:cs typeface="Times New Roman"/>
            </a:endParaRPr>
          </a:p>
          <a:p>
            <a:pPr marL="742950" marR="0" lvl="1" indent="-285750" fontAlgn="auto">
              <a:lnSpc>
                <a:spcPct val="115000"/>
              </a:lnSpc>
              <a:spcBef>
                <a:spcPts val="0"/>
              </a:spcBef>
              <a:spcAft>
                <a:spcPts val="0"/>
              </a:spcAft>
              <a:buClrTx/>
              <a:buSzTx/>
              <a:buFont typeface="Wingdings"/>
              <a:buChar char=""/>
              <a:tabLst>
                <a:tab pos="5832475" algn="l"/>
              </a:tabLst>
              <a:defRPr/>
            </a:pPr>
            <a:endParaRPr lang="de-AT" sz="2000" dirty="0">
              <a:solidFill>
                <a:prstClr val="black"/>
              </a:solidFill>
              <a:ea typeface="Calibri"/>
              <a:cs typeface="Times New Roman"/>
            </a:endParaRPr>
          </a:p>
          <a:p>
            <a:pPr marL="0" marR="0" lvl="0" indent="0" defTabSz="914400" rtl="0" eaLnBrk="1" fontAlgn="auto" latinLnBrk="0" hangingPunct="1">
              <a:lnSpc>
                <a:spcPct val="100000"/>
              </a:lnSpc>
              <a:spcBef>
                <a:spcPts val="0"/>
              </a:spcBef>
              <a:spcAft>
                <a:spcPts val="0"/>
              </a:spcAft>
              <a:buClrTx/>
              <a:buSzTx/>
              <a:buFontTx/>
              <a:buNone/>
              <a:tabLst>
                <a:tab pos="5832475" algn="l"/>
              </a:tabLst>
              <a:defRPr/>
            </a:pPr>
            <a:endParaRPr kumimoji="0" lang="de-AT"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endParaRPr lang="de-AT" dirty="0" smtClean="0"/>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Grafik 1"/>
          <p:cNvPicPr>
            <a:picLocks noChangeAspect="1"/>
          </p:cNvPicPr>
          <p:nvPr/>
        </p:nvPicPr>
        <p:blipFill>
          <a:blip r:embed="rId3"/>
          <a:stretch>
            <a:fillRect/>
          </a:stretch>
        </p:blipFill>
        <p:spPr>
          <a:xfrm>
            <a:off x="165616" y="5638694"/>
            <a:ext cx="2743438" cy="1219306"/>
          </a:xfrm>
          <a:prstGeom prst="rect">
            <a:avLst/>
          </a:prstGeom>
        </p:spPr>
      </p:pic>
      <p:pic>
        <p:nvPicPr>
          <p:cNvPr id="7170"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261413" y="4030288"/>
            <a:ext cx="4930588" cy="2923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1"/>
            <a:ext cx="5064744" cy="2904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Ellipse 10"/>
          <p:cNvSpPr/>
          <p:nvPr/>
        </p:nvSpPr>
        <p:spPr>
          <a:xfrm>
            <a:off x="2097741" y="251011"/>
            <a:ext cx="2079812" cy="788895"/>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cxnSp>
        <p:nvCxnSpPr>
          <p:cNvPr id="13" name="Gerade Verbindung mit Pfeil 12"/>
          <p:cNvCxnSpPr/>
          <p:nvPr/>
        </p:nvCxnSpPr>
        <p:spPr>
          <a:xfrm flipH="1" flipV="1">
            <a:off x="3765176" y="806823"/>
            <a:ext cx="2976283" cy="15240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8" name="Grafik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47285" y="135579"/>
            <a:ext cx="3066522" cy="567393"/>
          </a:xfrm>
          <a:prstGeom prst="rect">
            <a:avLst/>
          </a:prstGeom>
        </p:spPr>
      </p:pic>
    </p:spTree>
    <p:extLst>
      <p:ext uri="{BB962C8B-B14F-4D97-AF65-F5344CB8AC3E}">
        <p14:creationId xmlns:p14="http://schemas.microsoft.com/office/powerpoint/2010/main" val="7192980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3980329" y="1409843"/>
            <a:ext cx="5163671" cy="4704086"/>
          </a:xfrm>
          <a:prstGeom prst="rect">
            <a:avLst/>
          </a:prstGeom>
          <a:noFill/>
          <a:ln w="28575">
            <a:solidFill>
              <a:srgbClr val="73941A"/>
            </a:solidFill>
          </a:ln>
        </p:spPr>
        <p:txBody>
          <a:bodyPr wrap="square" lIns="288000" rIns="396000" bIns="46800" rtlCol="0">
            <a:noAutofit/>
          </a:bodyPr>
          <a:lstStyle/>
          <a:p>
            <a:pPr marR="0" lvl="1" defTabSz="914400" rtl="0" eaLnBrk="1" fontAlgn="auto" latinLnBrk="0" hangingPunct="1">
              <a:lnSpc>
                <a:spcPct val="115000"/>
              </a:lnSpc>
              <a:spcBef>
                <a:spcPts val="0"/>
              </a:spcBef>
              <a:spcAft>
                <a:spcPts val="0"/>
              </a:spcAft>
              <a:buClrTx/>
              <a:buSzTx/>
              <a:tabLst>
                <a:tab pos="5832475" algn="l"/>
              </a:tabLst>
              <a:defRPr/>
            </a:pPr>
            <a:endParaRPr kumimoji="0" lang="de-AT" sz="1800" b="0" i="0" u="none" strike="noStrike" kern="1200" cap="none" spc="0" normalizeH="0" baseline="0" noProof="0" dirty="0" smtClean="0">
              <a:ln>
                <a:noFill/>
              </a:ln>
              <a:solidFill>
                <a:prstClr val="black"/>
              </a:solidFill>
              <a:effectLst/>
              <a:uLnTx/>
              <a:uFillTx/>
              <a:latin typeface="Calibri" panose="020F0502020204030204"/>
              <a:ea typeface="+mn-ea"/>
              <a:cs typeface="Times New Roman"/>
            </a:endParaRPr>
          </a:p>
          <a:p>
            <a:pPr marL="450850">
              <a:tabLst>
                <a:tab pos="5832475" algn="l"/>
              </a:tabLst>
              <a:defRPr/>
            </a:pPr>
            <a:r>
              <a:rPr lang="de-AT" sz="3200" dirty="0" smtClean="0">
                <a:solidFill>
                  <a:prstClr val="black"/>
                </a:solidFill>
                <a:latin typeface="Calibri" panose="020F0502020204030204"/>
              </a:rPr>
              <a:t>Miteinander wohlfühlen im </a:t>
            </a:r>
            <a:r>
              <a:rPr lang="de-AT" sz="3200" dirty="0">
                <a:solidFill>
                  <a:prstClr val="black"/>
                </a:solidFill>
                <a:latin typeface="Calibri" panose="020F0502020204030204"/>
              </a:rPr>
              <a:t>öffentlichen Raum </a:t>
            </a:r>
            <a:endParaRPr lang="de-AT" sz="3200" dirty="0" smtClean="0">
              <a:solidFill>
                <a:prstClr val="black"/>
              </a:solidFill>
              <a:latin typeface="Calibri" panose="020F0502020204030204"/>
            </a:endParaRPr>
          </a:p>
          <a:p>
            <a:pPr marL="450850">
              <a:tabLst>
                <a:tab pos="5832475" algn="l"/>
              </a:tabLst>
              <a:defRPr/>
            </a:pPr>
            <a:r>
              <a:rPr lang="de-AT" sz="3200" dirty="0">
                <a:solidFill>
                  <a:prstClr val="black"/>
                </a:solidFill>
                <a:latin typeface="Calibri" panose="020F0502020204030204"/>
              </a:rPr>
              <a:t> </a:t>
            </a:r>
          </a:p>
          <a:p>
            <a:pPr marL="742950" lvl="1" indent="-285750">
              <a:lnSpc>
                <a:spcPct val="115000"/>
              </a:lnSpc>
              <a:buFont typeface="Wingdings"/>
              <a:buChar char=""/>
              <a:tabLst>
                <a:tab pos="5832475" algn="l"/>
              </a:tabLst>
              <a:defRPr/>
            </a:pPr>
            <a:r>
              <a:rPr lang="de-AT" sz="2000" dirty="0" smtClean="0">
                <a:solidFill>
                  <a:prstClr val="black"/>
                </a:solidFill>
                <a:ea typeface="Calibri"/>
                <a:cs typeface="Times New Roman"/>
              </a:rPr>
              <a:t>Gestaltung </a:t>
            </a:r>
            <a:r>
              <a:rPr lang="de-AT" sz="2000" dirty="0" err="1" smtClean="0">
                <a:solidFill>
                  <a:prstClr val="black"/>
                </a:solidFill>
                <a:ea typeface="Calibri"/>
                <a:cs typeface="Times New Roman"/>
              </a:rPr>
              <a:t>Donaulände</a:t>
            </a:r>
            <a:r>
              <a:rPr lang="de-AT" sz="2000" dirty="0" smtClean="0">
                <a:solidFill>
                  <a:prstClr val="black"/>
                </a:solidFill>
                <a:ea typeface="Calibri"/>
                <a:cs typeface="Times New Roman"/>
              </a:rPr>
              <a:t> – bunte Picknickwiesen, Bänke,  Bäume, Wassertreppe</a:t>
            </a:r>
            <a:endParaRPr lang="de-AT" sz="2000" dirty="0">
              <a:solidFill>
                <a:prstClr val="black"/>
              </a:solidFill>
              <a:ea typeface="Calibri"/>
              <a:cs typeface="Times New Roman"/>
            </a:endParaRPr>
          </a:p>
          <a:p>
            <a:pPr marL="742950" lvl="1" indent="-285750">
              <a:lnSpc>
                <a:spcPct val="115000"/>
              </a:lnSpc>
              <a:buFont typeface="Wingdings"/>
              <a:buChar char=""/>
              <a:tabLst>
                <a:tab pos="5832475" algn="l"/>
              </a:tabLst>
              <a:defRPr/>
            </a:pPr>
            <a:r>
              <a:rPr lang="de-AT" sz="2000" dirty="0" smtClean="0">
                <a:solidFill>
                  <a:prstClr val="black"/>
                </a:solidFill>
                <a:ea typeface="Calibri"/>
                <a:cs typeface="Times New Roman"/>
              </a:rPr>
              <a:t>Neugestaltung Klosterweg</a:t>
            </a:r>
          </a:p>
          <a:p>
            <a:pPr marL="742950" lvl="1" indent="-285750">
              <a:lnSpc>
                <a:spcPct val="115000"/>
              </a:lnSpc>
              <a:buFont typeface="Wingdings"/>
              <a:buChar char=""/>
              <a:tabLst>
                <a:tab pos="5832475" algn="l"/>
              </a:tabLst>
              <a:defRPr/>
            </a:pPr>
            <a:r>
              <a:rPr lang="de-AT" sz="2000" dirty="0" smtClean="0">
                <a:solidFill>
                  <a:prstClr val="black"/>
                </a:solidFill>
                <a:ea typeface="Calibri"/>
                <a:cs typeface="Times New Roman"/>
              </a:rPr>
              <a:t>Neugestaltung Schiffsanlegestelle</a:t>
            </a:r>
            <a:endParaRPr lang="de-AT" sz="2000" dirty="0">
              <a:solidFill>
                <a:prstClr val="black"/>
              </a:solidFill>
              <a:ea typeface="Calibri"/>
              <a:cs typeface="Times New Roman"/>
            </a:endParaRPr>
          </a:p>
        </p:txBody>
      </p:sp>
      <p:pic>
        <p:nvPicPr>
          <p:cNvPr id="2" name="Grafik 1"/>
          <p:cNvPicPr>
            <a:picLocks noChangeAspect="1"/>
          </p:cNvPicPr>
          <p:nvPr/>
        </p:nvPicPr>
        <p:blipFill>
          <a:blip r:embed="rId3"/>
          <a:stretch>
            <a:fillRect/>
          </a:stretch>
        </p:blipFill>
        <p:spPr>
          <a:xfrm>
            <a:off x="165616" y="5638694"/>
            <a:ext cx="2743438" cy="1219306"/>
          </a:xfrm>
          <a:prstGeom prst="rect">
            <a:avLst/>
          </a:prstGeom>
        </p:spPr>
      </p:pic>
      <p:pic>
        <p:nvPicPr>
          <p:cNvPr id="4099"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522335" y="3761886"/>
            <a:ext cx="3669665" cy="3096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0" y="0"/>
            <a:ext cx="4482353" cy="3006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Grafik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47285" y="135579"/>
            <a:ext cx="3066522" cy="567393"/>
          </a:xfrm>
          <a:prstGeom prst="rect">
            <a:avLst/>
          </a:prstGeom>
        </p:spPr>
      </p:pic>
    </p:spTree>
    <p:extLst>
      <p:ext uri="{BB962C8B-B14F-4D97-AF65-F5344CB8AC3E}">
        <p14:creationId xmlns:p14="http://schemas.microsoft.com/office/powerpoint/2010/main" val="30693522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3980329" y="1409843"/>
            <a:ext cx="5197206" cy="4704086"/>
          </a:xfrm>
          <a:prstGeom prst="rect">
            <a:avLst/>
          </a:prstGeom>
          <a:noFill/>
          <a:ln w="28575">
            <a:solidFill>
              <a:srgbClr val="73941A"/>
            </a:solidFill>
          </a:ln>
        </p:spPr>
        <p:txBody>
          <a:bodyPr wrap="square" lIns="288000" rIns="396000" bIns="4680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0850" marR="0" lvl="0" defTabSz="914400" rtl="0" eaLnBrk="1" fontAlgn="auto" latinLnBrk="0" hangingPunct="1">
              <a:lnSpc>
                <a:spcPct val="100000"/>
              </a:lnSpc>
              <a:spcBef>
                <a:spcPts val="0"/>
              </a:spcBef>
              <a:spcAft>
                <a:spcPts val="0"/>
              </a:spcAft>
              <a:buClrTx/>
              <a:buSzTx/>
              <a:buFontTx/>
              <a:buNone/>
              <a:tabLst>
                <a:tab pos="5832475" algn="l"/>
              </a:tabLst>
              <a:defRPr/>
            </a:pPr>
            <a:r>
              <a:rPr lang="de-AT" sz="3200" dirty="0" smtClean="0">
                <a:solidFill>
                  <a:prstClr val="black"/>
                </a:solidFill>
                <a:latin typeface="Calibri" panose="020F0502020204030204"/>
              </a:rPr>
              <a:t>Miteinander Spielen &amp; sich bewegen  </a:t>
            </a:r>
            <a:endParaRPr kumimoji="0" lang="de-AT" sz="32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tab pos="5832475" algn="l"/>
              </a:tabLst>
              <a:defRPr/>
            </a:pPr>
            <a:endParaRPr kumimoji="0" lang="de-AT"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tab pos="5832475" algn="l"/>
              </a:tabLst>
              <a:defRPr/>
            </a:pPr>
            <a:endParaRPr kumimoji="0" lang="de-AT"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742950" marR="0" lvl="1" indent="-285750" defTabSz="914400" rtl="0" eaLnBrk="1" fontAlgn="auto" latinLnBrk="0" hangingPunct="1">
              <a:lnSpc>
                <a:spcPct val="115000"/>
              </a:lnSpc>
              <a:spcBef>
                <a:spcPts val="0"/>
              </a:spcBef>
              <a:spcAft>
                <a:spcPts val="0"/>
              </a:spcAft>
              <a:buClrTx/>
              <a:buSzTx/>
              <a:buFont typeface="Wingdings"/>
              <a:buChar char=""/>
              <a:tabLst>
                <a:tab pos="5832475" algn="l"/>
              </a:tabLst>
              <a:defRPr/>
            </a:pPr>
            <a:r>
              <a:rPr lang="de-AT" sz="2000" dirty="0" smtClean="0">
                <a:solidFill>
                  <a:prstClr val="black"/>
                </a:solidFill>
                <a:latin typeface="Calibri" panose="020F0502020204030204"/>
                <a:ea typeface="Calibri"/>
                <a:cs typeface="Times New Roman"/>
              </a:rPr>
              <a:t>Spielplätze für Kinder </a:t>
            </a:r>
          </a:p>
          <a:p>
            <a:pPr marL="742950" marR="0" lvl="1" indent="-285750" defTabSz="914400" rtl="0" eaLnBrk="1" fontAlgn="auto" latinLnBrk="0" hangingPunct="1">
              <a:lnSpc>
                <a:spcPct val="115000"/>
              </a:lnSpc>
              <a:spcBef>
                <a:spcPts val="0"/>
              </a:spcBef>
              <a:spcAft>
                <a:spcPts val="0"/>
              </a:spcAft>
              <a:buClrTx/>
              <a:buSzTx/>
              <a:buFont typeface="Wingdings"/>
              <a:buChar char=""/>
              <a:tabLst>
                <a:tab pos="5832475" algn="l"/>
              </a:tabLst>
              <a:defRPr/>
            </a:pPr>
            <a:r>
              <a:rPr lang="de-AT" sz="2000" dirty="0" smtClean="0">
                <a:solidFill>
                  <a:prstClr val="black"/>
                </a:solidFill>
                <a:latin typeface="Calibri" panose="020F0502020204030204"/>
                <a:ea typeface="Calibri"/>
                <a:cs typeface="Times New Roman"/>
              </a:rPr>
              <a:t>Freizeitanlagen für Kinder und Jugendliche </a:t>
            </a:r>
          </a:p>
          <a:p>
            <a:pPr marL="742950" marR="0" lvl="1" indent="-285750" defTabSz="914400" rtl="0" eaLnBrk="1" fontAlgn="auto" latinLnBrk="0" hangingPunct="1">
              <a:lnSpc>
                <a:spcPct val="115000"/>
              </a:lnSpc>
              <a:spcBef>
                <a:spcPts val="0"/>
              </a:spcBef>
              <a:spcAft>
                <a:spcPts val="0"/>
              </a:spcAft>
              <a:buClrTx/>
              <a:buSzTx/>
              <a:buFont typeface="Wingdings"/>
              <a:buChar char=""/>
              <a:tabLst>
                <a:tab pos="5832475" algn="l"/>
              </a:tabLst>
              <a:defRPr/>
            </a:pPr>
            <a:r>
              <a:rPr lang="de-AT" dirty="0" smtClean="0">
                <a:solidFill>
                  <a:prstClr val="black"/>
                </a:solidFill>
                <a:latin typeface="Calibri" panose="020F0502020204030204"/>
                <a:cs typeface="Times New Roman"/>
              </a:rPr>
              <a:t>Spielplatz des Miteinanders  von 0-99</a:t>
            </a:r>
            <a:endParaRPr kumimoji="0" lang="de-AT" sz="1800" b="0" i="0" u="none" strike="noStrike" kern="1200" cap="none" spc="0" normalizeH="0" baseline="0" noProof="0" dirty="0">
              <a:ln>
                <a:noFill/>
              </a:ln>
              <a:solidFill>
                <a:prstClr val="black"/>
              </a:solidFill>
              <a:effectLst/>
              <a:uLnTx/>
              <a:uFillTx/>
              <a:latin typeface="Calibri" panose="020F0502020204030204"/>
              <a:ea typeface="+mn-ea"/>
              <a:cs typeface="Times New Roman"/>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Grafik 1"/>
          <p:cNvPicPr>
            <a:picLocks noChangeAspect="1"/>
          </p:cNvPicPr>
          <p:nvPr/>
        </p:nvPicPr>
        <p:blipFill>
          <a:blip r:embed="rId3"/>
          <a:stretch>
            <a:fillRect/>
          </a:stretch>
        </p:blipFill>
        <p:spPr>
          <a:xfrm>
            <a:off x="165616" y="5638694"/>
            <a:ext cx="2743438" cy="1219306"/>
          </a:xfrm>
          <a:prstGeom prst="rect">
            <a:avLst/>
          </a:prstGeom>
        </p:spPr>
      </p:pic>
      <p:pic>
        <p:nvPicPr>
          <p:cNvPr id="8194"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32420" y="4671452"/>
            <a:ext cx="4759580" cy="2186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0" y="-1"/>
            <a:ext cx="4428565" cy="3152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Grafik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47285" y="135579"/>
            <a:ext cx="3066522" cy="567393"/>
          </a:xfrm>
          <a:prstGeom prst="rect">
            <a:avLst/>
          </a:prstGeom>
        </p:spPr>
      </p:pic>
    </p:spTree>
    <p:extLst>
      <p:ext uri="{BB962C8B-B14F-4D97-AF65-F5344CB8AC3E}">
        <p14:creationId xmlns:p14="http://schemas.microsoft.com/office/powerpoint/2010/main" val="159772544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56949" y="522200"/>
            <a:ext cx="3407873" cy="2271915"/>
          </a:xfrm>
          <a:prstGeom prst="rect">
            <a:avLst/>
          </a:prstGeom>
        </p:spPr>
      </p:pic>
      <p:pic>
        <p:nvPicPr>
          <p:cNvPr id="13" name="Grafik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41937" y="886875"/>
            <a:ext cx="4150895" cy="2767263"/>
          </a:xfrm>
          <a:prstGeom prst="rect">
            <a:avLst/>
          </a:prstGeom>
        </p:spPr>
      </p:pic>
      <p:pic>
        <p:nvPicPr>
          <p:cNvPr id="14" name="Grafik 1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4897" y="3083450"/>
            <a:ext cx="4312402" cy="2874935"/>
          </a:xfrm>
          <a:prstGeom prst="rect">
            <a:avLst/>
          </a:prstGeom>
        </p:spPr>
      </p:pic>
      <p:sp>
        <p:nvSpPr>
          <p:cNvPr id="6" name="Textfeld 5"/>
          <p:cNvSpPr txBox="1"/>
          <p:nvPr/>
        </p:nvSpPr>
        <p:spPr>
          <a:xfrm>
            <a:off x="5264902" y="4090737"/>
            <a:ext cx="6290631" cy="2554545"/>
          </a:xfrm>
          <a:prstGeom prst="rect">
            <a:avLst/>
          </a:prstGeom>
          <a:noFill/>
          <a:ln w="28575">
            <a:solidFill>
              <a:srgbClr val="AA2222"/>
            </a:solidFill>
          </a:ln>
        </p:spPr>
        <p:txBody>
          <a:bodyPr wrap="square" rIns="450000" rtlCol="0">
            <a:spAutoFit/>
          </a:bodyPr>
          <a:lstStyle/>
          <a:p>
            <a:pPr algn="r"/>
            <a:endParaRPr lang="de-AT" dirty="0"/>
          </a:p>
          <a:p>
            <a:pPr algn="r"/>
            <a:r>
              <a:rPr lang="de-AT" sz="4000" b="1" dirty="0" smtClean="0"/>
              <a:t>Amstetten</a:t>
            </a:r>
          </a:p>
          <a:p>
            <a:pPr algn="r"/>
            <a:r>
              <a:rPr lang="de-AT" b="1" dirty="0"/>
              <a:t>2020 – BürgerInnenbeteiligung unter Corona</a:t>
            </a:r>
          </a:p>
          <a:p>
            <a:pPr algn="r"/>
            <a:endParaRPr lang="de-AT" dirty="0" smtClean="0"/>
          </a:p>
          <a:p>
            <a:pPr algn="r"/>
            <a:r>
              <a:rPr lang="de-AT" sz="2200" b="1" dirty="0" smtClean="0"/>
              <a:t>Logo, Facebook, Website</a:t>
            </a:r>
          </a:p>
          <a:p>
            <a:pPr algn="r"/>
            <a:r>
              <a:rPr lang="de-AT" sz="2200" b="1" dirty="0" smtClean="0"/>
              <a:t>Live-Stream am 2. Juli 2020</a:t>
            </a:r>
          </a:p>
          <a:p>
            <a:pPr algn="r"/>
            <a:endParaRPr lang="de-AT" dirty="0" smtClean="0"/>
          </a:p>
        </p:txBody>
      </p:sp>
      <p:pic>
        <p:nvPicPr>
          <p:cNvPr id="3" name="Grafik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5676" y="422015"/>
            <a:ext cx="3497090" cy="2472287"/>
          </a:xfrm>
          <a:prstGeom prst="rect">
            <a:avLst/>
          </a:prstGeom>
        </p:spPr>
      </p:pic>
      <p:pic>
        <p:nvPicPr>
          <p:cNvPr id="1026" name="Picture 2" descr="Aktuelles aus Amstetten: Stadtgemeinde Amstetten"/>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776661" y="6147533"/>
            <a:ext cx="1105170" cy="710467"/>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 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047285" y="135579"/>
            <a:ext cx="3066522" cy="567393"/>
          </a:xfrm>
          <a:prstGeom prst="rect">
            <a:avLst/>
          </a:prstGeom>
        </p:spPr>
      </p:pic>
    </p:spTree>
    <p:extLst>
      <p:ext uri="{BB962C8B-B14F-4D97-AF65-F5344CB8AC3E}">
        <p14:creationId xmlns:p14="http://schemas.microsoft.com/office/powerpoint/2010/main" val="1497783023"/>
      </p:ext>
    </p:extLst>
  </p:cSld>
  <p:clrMapOvr>
    <a:masterClrMapping/>
  </p:clrMapOvr>
  <mc:AlternateContent xmlns:mc="http://schemas.openxmlformats.org/markup-compatibility/2006" xmlns:p14="http://schemas.microsoft.com/office/powerpoint/2010/main">
    <mc:Choice Requires="p14">
      <p:transition spd="slow" p14:dur="10000" advClick="0" advTm="25000">
        <p:pull/>
      </p:transition>
    </mc:Choice>
    <mc:Fallback xmlns="">
      <p:transition spd="slow" advClick="0" advTm="25000">
        <p:pull/>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7085" y="3623140"/>
            <a:ext cx="5129348" cy="2302285"/>
          </a:xfrm>
          <a:prstGeom prst="rect">
            <a:avLst/>
          </a:prstGeom>
        </p:spPr>
      </p:pic>
      <p:pic>
        <p:nvPicPr>
          <p:cNvPr id="2" name="Grafik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24183" y="135579"/>
            <a:ext cx="5836950" cy="3893998"/>
          </a:xfrm>
          <a:prstGeom prst="rect">
            <a:avLst/>
          </a:prstGeom>
        </p:spPr>
      </p:pic>
      <p:sp>
        <p:nvSpPr>
          <p:cNvPr id="6" name="Textfeld 5"/>
          <p:cNvSpPr txBox="1"/>
          <p:nvPr/>
        </p:nvSpPr>
        <p:spPr>
          <a:xfrm>
            <a:off x="5347063" y="3623140"/>
            <a:ext cx="6521979" cy="2954655"/>
          </a:xfrm>
          <a:prstGeom prst="rect">
            <a:avLst/>
          </a:prstGeom>
          <a:noFill/>
          <a:ln w="28575">
            <a:solidFill>
              <a:srgbClr val="AA2222"/>
            </a:solidFill>
          </a:ln>
        </p:spPr>
        <p:txBody>
          <a:bodyPr wrap="square" rIns="450000" rtlCol="0">
            <a:spAutoFit/>
          </a:bodyPr>
          <a:lstStyle/>
          <a:p>
            <a:pPr algn="r"/>
            <a:endParaRPr lang="de-AT" dirty="0"/>
          </a:p>
          <a:p>
            <a:pPr algn="r"/>
            <a:r>
              <a:rPr lang="de-AT" sz="4000" b="1" dirty="0" smtClean="0"/>
              <a:t>Amstetten</a:t>
            </a:r>
          </a:p>
          <a:p>
            <a:pPr algn="r"/>
            <a:r>
              <a:rPr lang="de-AT" b="1" dirty="0"/>
              <a:t>2020 – BürgerInnenbeteiligung unter Corona</a:t>
            </a:r>
          </a:p>
          <a:p>
            <a:pPr algn="r"/>
            <a:endParaRPr lang="de-AT" sz="2200" b="1" dirty="0" smtClean="0"/>
          </a:p>
          <a:p>
            <a:pPr algn="r"/>
            <a:r>
              <a:rPr lang="de-AT" sz="2200" b="1" dirty="0" smtClean="0"/>
              <a:t>ober-, unter-, überirdische Stadtsafaris, Fotosafari</a:t>
            </a:r>
          </a:p>
          <a:p>
            <a:pPr algn="r"/>
            <a:r>
              <a:rPr lang="de-AT" sz="2200" b="1" dirty="0" smtClean="0"/>
              <a:t>Jugend BBQ</a:t>
            </a:r>
          </a:p>
          <a:p>
            <a:pPr algn="r"/>
            <a:r>
              <a:rPr lang="de-AT" sz="2200" b="1" dirty="0" smtClean="0"/>
              <a:t>SAM-Werkstatt als offenes Büro</a:t>
            </a:r>
          </a:p>
          <a:p>
            <a:pPr algn="r"/>
            <a:endParaRPr lang="de-AT" sz="2200" b="1" dirty="0" smtClean="0"/>
          </a:p>
        </p:txBody>
      </p:sp>
      <p:pic>
        <p:nvPicPr>
          <p:cNvPr id="10" name="Picture 2" descr="Aktuelles aus Amstetten: Stadtgemeinde Amstetten"/>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795711" y="6147533"/>
            <a:ext cx="1105170" cy="710467"/>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4450" y="285049"/>
            <a:ext cx="4575494" cy="3053043"/>
          </a:xfrm>
          <a:prstGeom prst="rect">
            <a:avLst/>
          </a:prstGeom>
        </p:spPr>
      </p:pic>
    </p:spTree>
    <p:extLst>
      <p:ext uri="{BB962C8B-B14F-4D97-AF65-F5344CB8AC3E}">
        <p14:creationId xmlns:p14="http://schemas.microsoft.com/office/powerpoint/2010/main" val="1582536991"/>
      </p:ext>
    </p:extLst>
  </p:cSld>
  <p:clrMapOvr>
    <a:masterClrMapping/>
  </p:clrMapOvr>
  <mc:AlternateContent xmlns:mc="http://schemas.openxmlformats.org/markup-compatibility/2006" xmlns:p14="http://schemas.microsoft.com/office/powerpoint/2010/main">
    <mc:Choice Requires="p14">
      <p:transition spd="slow" p14:dur="10000" advClick="0" advTm="25000">
        <p:pull/>
      </p:transition>
    </mc:Choice>
    <mc:Fallback xmlns="">
      <p:transition spd="slow" advClick="0" advTm="25000">
        <p:pull/>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2" cstate="screen">
            <a:extLst>
              <a:ext uri="{28A0092B-C50C-407E-A947-70E740481C1C}">
                <a14:useLocalDpi xmlns:a14="http://schemas.microsoft.com/office/drawing/2010/main"/>
              </a:ext>
            </a:extLst>
          </a:blip>
          <a:srcRect l="-86"/>
          <a:stretch/>
        </p:blipFill>
        <p:spPr>
          <a:xfrm>
            <a:off x="-9233" y="1555878"/>
            <a:ext cx="12192000" cy="5307953"/>
          </a:xfrm>
          <a:prstGeom prst="rect">
            <a:avLst/>
          </a:prstGeom>
        </p:spPr>
      </p:pic>
      <p:sp>
        <p:nvSpPr>
          <p:cNvPr id="2" name="Titel 1"/>
          <p:cNvSpPr>
            <a:spLocks noGrp="1"/>
          </p:cNvSpPr>
          <p:nvPr>
            <p:ph type="title"/>
          </p:nvPr>
        </p:nvSpPr>
        <p:spPr>
          <a:xfrm>
            <a:off x="595028" y="425949"/>
            <a:ext cx="8329608" cy="2761751"/>
          </a:xfrm>
        </p:spPr>
        <p:txBody>
          <a:bodyPr>
            <a:noAutofit/>
          </a:bodyPr>
          <a:lstStyle/>
          <a:p>
            <a:r>
              <a:rPr lang="de-AT" sz="4800" dirty="0" smtClean="0"/>
              <a:t>Fragen</a:t>
            </a:r>
            <a:br>
              <a:rPr lang="de-AT" sz="4800" dirty="0" smtClean="0"/>
            </a:br>
            <a:r>
              <a:rPr lang="de-AT" sz="4800" dirty="0"/>
              <a:t>	</a:t>
            </a:r>
            <a:r>
              <a:rPr lang="de-AT" sz="4000" dirty="0" smtClean="0"/>
              <a:t>im Chat</a:t>
            </a:r>
            <a:br>
              <a:rPr lang="de-AT" sz="4000" dirty="0" smtClean="0"/>
            </a:br>
            <a:r>
              <a:rPr lang="de-AT" sz="4000" dirty="0" smtClean="0"/>
              <a:t>	mit Handheben per Klick</a:t>
            </a:r>
            <a:br>
              <a:rPr lang="de-AT" sz="4000" dirty="0" smtClean="0"/>
            </a:br>
            <a:r>
              <a:rPr lang="de-AT" sz="4000" dirty="0"/>
              <a:t>	</a:t>
            </a:r>
            <a:r>
              <a:rPr lang="de-AT" sz="4000" dirty="0" smtClean="0"/>
              <a:t>mit Handheben im Bild </a:t>
            </a:r>
            <a:endParaRPr lang="de-DE" sz="4000" dirty="0"/>
          </a:p>
        </p:txBody>
      </p:sp>
    </p:spTree>
    <p:extLst>
      <p:ext uri="{BB962C8B-B14F-4D97-AF65-F5344CB8AC3E}">
        <p14:creationId xmlns:p14="http://schemas.microsoft.com/office/powerpoint/2010/main" val="197579596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2" cstate="screen">
            <a:extLst>
              <a:ext uri="{28A0092B-C50C-407E-A947-70E740481C1C}">
                <a14:useLocalDpi xmlns:a14="http://schemas.microsoft.com/office/drawing/2010/main"/>
              </a:ext>
            </a:extLst>
          </a:blip>
          <a:srcRect l="-86"/>
          <a:stretch/>
        </p:blipFill>
        <p:spPr>
          <a:xfrm>
            <a:off x="-9233" y="1555878"/>
            <a:ext cx="12192000" cy="5307953"/>
          </a:xfrm>
          <a:prstGeom prst="rect">
            <a:avLst/>
          </a:prstGeom>
        </p:spPr>
      </p:pic>
      <p:sp>
        <p:nvSpPr>
          <p:cNvPr id="2" name="Titel 1"/>
          <p:cNvSpPr>
            <a:spLocks noGrp="1"/>
          </p:cNvSpPr>
          <p:nvPr>
            <p:ph type="title"/>
          </p:nvPr>
        </p:nvSpPr>
        <p:spPr>
          <a:xfrm>
            <a:off x="1738028" y="1359399"/>
            <a:ext cx="8329608" cy="1325563"/>
          </a:xfrm>
        </p:spPr>
        <p:txBody>
          <a:bodyPr>
            <a:noAutofit/>
          </a:bodyPr>
          <a:lstStyle/>
          <a:p>
            <a:r>
              <a:rPr lang="de-AT" sz="4800" dirty="0" smtClean="0"/>
              <a:t>Die Kraft der Gemeinsamkeit</a:t>
            </a:r>
            <a:endParaRPr lang="de-DE" sz="4800" dirty="0"/>
          </a:p>
        </p:txBody>
      </p:sp>
      <p:sp>
        <p:nvSpPr>
          <p:cNvPr id="3" name="Textfeld 2"/>
          <p:cNvSpPr txBox="1"/>
          <p:nvPr/>
        </p:nvSpPr>
        <p:spPr>
          <a:xfrm>
            <a:off x="5070763" y="2880870"/>
            <a:ext cx="3666837" cy="707886"/>
          </a:xfrm>
          <a:prstGeom prst="rect">
            <a:avLst/>
          </a:prstGeom>
          <a:noFill/>
        </p:spPr>
        <p:txBody>
          <a:bodyPr wrap="square" rtlCol="0">
            <a:spAutoFit/>
          </a:bodyPr>
          <a:lstStyle/>
          <a:p>
            <a:pPr algn="r"/>
            <a:r>
              <a:rPr lang="de-AT" sz="2000" dirty="0">
                <a:solidFill>
                  <a:prstClr val="black"/>
                </a:solidFill>
              </a:rPr>
              <a:t>www.noeregional.at</a:t>
            </a:r>
            <a:br>
              <a:rPr lang="de-AT" sz="2000" dirty="0">
                <a:solidFill>
                  <a:prstClr val="black"/>
                </a:solidFill>
              </a:rPr>
            </a:br>
            <a:r>
              <a:rPr lang="de-AT" sz="2000" dirty="0">
                <a:solidFill>
                  <a:prstClr val="black"/>
                </a:solidFill>
              </a:rPr>
              <a:t>www.facebook.com/noe.regional</a:t>
            </a:r>
            <a:endParaRPr lang="de-DE" sz="2000" dirty="0">
              <a:solidFill>
                <a:prstClr val="black"/>
              </a:solidFill>
            </a:endParaRPr>
          </a:p>
        </p:txBody>
      </p:sp>
    </p:spTree>
    <p:extLst>
      <p:ext uri="{BB962C8B-B14F-4D97-AF65-F5344CB8AC3E}">
        <p14:creationId xmlns:p14="http://schemas.microsoft.com/office/powerpoint/2010/main" val="31664159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ieren 6"/>
          <p:cNvGrpSpPr/>
          <p:nvPr/>
        </p:nvGrpSpPr>
        <p:grpSpPr>
          <a:xfrm>
            <a:off x="1066800" y="317650"/>
            <a:ext cx="7709483" cy="2031325"/>
            <a:chOff x="4194495" y="979725"/>
            <a:chExt cx="7709483" cy="2031325"/>
          </a:xfrm>
        </p:grpSpPr>
        <p:sp>
          <p:nvSpPr>
            <p:cNvPr id="8" name="Textfeld 7"/>
            <p:cNvSpPr txBox="1"/>
            <p:nvPr/>
          </p:nvSpPr>
          <p:spPr>
            <a:xfrm>
              <a:off x="4194495" y="979725"/>
              <a:ext cx="7709483" cy="2031325"/>
            </a:xfrm>
            <a:prstGeom prst="rect">
              <a:avLst/>
            </a:prstGeom>
            <a:noFill/>
            <a:ln w="28575">
              <a:solidFill>
                <a:srgbClr val="84979D"/>
              </a:solidFill>
            </a:ln>
          </p:spPr>
          <p:txBody>
            <a:bodyPr wrap="square" rIns="450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800" b="0" i="1"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800" b="0" i="1"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800" b="0" i="1"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feld 8"/>
            <p:cNvSpPr txBox="1"/>
            <p:nvPr/>
          </p:nvSpPr>
          <p:spPr>
            <a:xfrm>
              <a:off x="4473728" y="1235778"/>
              <a:ext cx="7151015" cy="1431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AT" sz="3900" b="1" i="0" u="none" strike="noStrike" kern="1200" cap="none" spc="0" normalizeH="0" baseline="0" noProof="0" dirty="0" smtClean="0">
                  <a:ln>
                    <a:noFill/>
                  </a:ln>
                  <a:solidFill>
                    <a:prstClr val="black"/>
                  </a:solidFill>
                  <a:effectLst/>
                  <a:uLnTx/>
                  <a:uFillTx/>
                  <a:latin typeface="Calibri" panose="020F0502020204030204"/>
                  <a:ea typeface="+mn-ea"/>
                  <a:cs typeface="+mn-cs"/>
                </a:rPr>
                <a:t>Maria </a:t>
              </a:r>
              <a:r>
                <a:rPr kumimoji="0" lang="de-AT" sz="3900" b="1" i="0" u="none" strike="noStrike" kern="1200" cap="none" spc="0" normalizeH="0" baseline="0" noProof="0" dirty="0" err="1" smtClean="0">
                  <a:ln>
                    <a:noFill/>
                  </a:ln>
                  <a:solidFill>
                    <a:prstClr val="black"/>
                  </a:solidFill>
                  <a:effectLst/>
                  <a:uLnTx/>
                  <a:uFillTx/>
                  <a:latin typeface="Calibri" panose="020F0502020204030204"/>
                  <a:ea typeface="+mn-ea"/>
                  <a:cs typeface="+mn-cs"/>
                </a:rPr>
                <a:t>Forstner</a:t>
              </a:r>
              <a:endParaRPr kumimoji="0" lang="de-AT" sz="3900" b="1"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smtClean="0">
                  <a:ln>
                    <a:noFill/>
                  </a:ln>
                  <a:solidFill>
                    <a:prstClr val="black"/>
                  </a:solidFill>
                  <a:effectLst/>
                  <a:uLnTx/>
                  <a:uFillTx/>
                  <a:latin typeface="Calibri" panose="020F0502020204030204"/>
                  <a:ea typeface="+mn-ea"/>
                  <a:cs typeface="+mn-cs"/>
                </a:rPr>
                <a:t>Obfrau </a:t>
              </a:r>
              <a:r>
                <a:rPr kumimoji="0" lang="de-AT" sz="2400" b="1" i="0" u="none" strike="noStrike" kern="1200" cap="none" spc="0" normalizeH="0" baseline="0" noProof="0" dirty="0" smtClean="0">
                  <a:ln>
                    <a:noFill/>
                  </a:ln>
                  <a:solidFill>
                    <a:prstClr val="black"/>
                  </a:solidFill>
                  <a:effectLst/>
                  <a:uLnTx/>
                  <a:uFillTx/>
                  <a:latin typeface="Calibri" panose="020F0502020204030204"/>
                  <a:ea typeface="+mn-ea"/>
                  <a:cs typeface="+mn-cs"/>
                </a:rPr>
                <a:t>NÖ </a:t>
              </a:r>
              <a:r>
                <a:rPr kumimoji="0" lang="de-DE" sz="2400" b="1" i="0" u="none" strike="noStrike" kern="1200" cap="none" spc="0" normalizeH="0" baseline="0" noProof="0" dirty="0" smtClean="0">
                  <a:ln>
                    <a:noFill/>
                  </a:ln>
                  <a:solidFill>
                    <a:prstClr val="black"/>
                  </a:solidFill>
                  <a:effectLst/>
                  <a:uLnTx/>
                  <a:uFillTx/>
                  <a:latin typeface="Calibri" panose="020F0502020204030204"/>
                  <a:ea typeface="+mn-ea"/>
                  <a:cs typeface="+mn-cs"/>
                </a:rPr>
                <a:t>Dorf- </a:t>
              </a:r>
              <a:r>
                <a:rPr kumimoji="0" lang="de-DE" sz="2400" b="1" i="0" u="none" strike="noStrike" kern="1200" cap="none" spc="0" normalizeH="0" baseline="0" noProof="0" dirty="0">
                  <a:ln>
                    <a:noFill/>
                  </a:ln>
                  <a:solidFill>
                    <a:prstClr val="black"/>
                  </a:solidFill>
                  <a:effectLst/>
                  <a:uLnTx/>
                  <a:uFillTx/>
                  <a:latin typeface="Calibri" panose="020F0502020204030204"/>
                  <a:ea typeface="+mn-ea"/>
                  <a:cs typeface="+mn-cs"/>
                </a:rPr>
                <a:t>und </a:t>
              </a:r>
              <a:r>
                <a:rPr kumimoji="0" lang="de-DE" sz="2400" b="1" i="0" u="none" strike="noStrike" kern="1200" cap="none" spc="0" normalizeH="0" baseline="0" noProof="0" dirty="0" smtClean="0">
                  <a:ln>
                    <a:noFill/>
                  </a:ln>
                  <a:solidFill>
                    <a:prstClr val="black"/>
                  </a:solidFill>
                  <a:effectLst/>
                  <a:uLnTx/>
                  <a:uFillTx/>
                  <a:latin typeface="Calibri" panose="020F0502020204030204"/>
                  <a:ea typeface="+mn-ea"/>
                  <a:cs typeface="+mn-cs"/>
                </a:rPr>
                <a:t>Stadterneuerung,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smtClean="0">
                  <a:ln>
                    <a:noFill/>
                  </a:ln>
                  <a:solidFill>
                    <a:prstClr val="black"/>
                  </a:solidFill>
                  <a:effectLst/>
                  <a:uLnTx/>
                  <a:uFillTx/>
                  <a:latin typeface="Calibri" panose="020F0502020204030204"/>
                  <a:ea typeface="+mn-ea"/>
                  <a:cs typeface="+mn-cs"/>
                </a:rPr>
                <a:t>Gemeinschaft der Dörfer und Städte </a:t>
              </a:r>
              <a:endParaRPr kumimoji="0" lang="de-DE" sz="39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1" name="Titel 1"/>
          <p:cNvSpPr txBox="1">
            <a:spLocks/>
          </p:cNvSpPr>
          <p:nvPr/>
        </p:nvSpPr>
        <p:spPr>
          <a:xfrm>
            <a:off x="4019389" y="2213999"/>
            <a:ext cx="7971692" cy="3770497"/>
          </a:xfrm>
          <a:prstGeom prst="rect">
            <a:avLst/>
          </a:prstGeom>
          <a:ln w="19050">
            <a:solidFill>
              <a:srgbClr val="84979D"/>
            </a:solidFill>
          </a:ln>
        </p:spPr>
        <p:txBody>
          <a:bodyPr vert="horz" lIns="180000" tIns="45720" rIns="180000" bIns="262800" rtlCol="0" anchor="b">
            <a:normAutofit/>
          </a:bodyPr>
          <a:lstStyle>
            <a:defPPr>
              <a:defRPr lang="de-DE"/>
            </a:defPPr>
            <a:lvl1pPr>
              <a:lnSpc>
                <a:spcPct val="90000"/>
              </a:lnSpc>
              <a:spcBef>
                <a:spcPct val="0"/>
              </a:spcBef>
              <a:buNone/>
              <a:defRPr sz="2000">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de-DE" sz="20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pic>
        <p:nvPicPr>
          <p:cNvPr id="14" name="Grafik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6800" y="2614367"/>
            <a:ext cx="2742333" cy="1219489"/>
          </a:xfrm>
          <a:prstGeom prst="rect">
            <a:avLst/>
          </a:prstGeom>
        </p:spPr>
      </p:pic>
      <p:sp>
        <p:nvSpPr>
          <p:cNvPr id="16" name="Textfeld 15"/>
          <p:cNvSpPr txBox="1"/>
          <p:nvPr/>
        </p:nvSpPr>
        <p:spPr>
          <a:xfrm>
            <a:off x="4601544" y="2671064"/>
            <a:ext cx="7262257" cy="286232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AT" sz="1800" b="0" i="0" u="none" strike="noStrike" kern="1200" cap="none" spc="0" normalizeH="0" baseline="0" noProof="0" dirty="0">
                <a:ln>
                  <a:noFill/>
                </a:ln>
                <a:solidFill>
                  <a:prstClr val="black"/>
                </a:solidFill>
                <a:effectLst/>
                <a:uLnTx/>
                <a:uFillTx/>
                <a:latin typeface="Calibri" panose="020F0502020204030204"/>
                <a:ea typeface="+mn-ea"/>
                <a:cs typeface="+mn-cs"/>
              </a:rPr>
              <a:t>Vertretung aller </a:t>
            </a:r>
            <a:r>
              <a:rPr kumimoji="0" lang="de-AT" sz="1800" b="0" i="0" u="none" strike="noStrike" kern="1200" cap="none" spc="0" normalizeH="0" baseline="0" noProof="0" dirty="0" smtClean="0">
                <a:ln>
                  <a:noFill/>
                </a:ln>
                <a:solidFill>
                  <a:prstClr val="black"/>
                </a:solidFill>
                <a:effectLst/>
                <a:uLnTx/>
                <a:uFillTx/>
                <a:latin typeface="Calibri" panose="020F0502020204030204"/>
                <a:ea typeface="+mn-ea"/>
                <a:cs typeface="+mn-cs"/>
              </a:rPr>
              <a:t>Ehrenamtlichen der Landesaktion Dorf- und Stadterneuerung</a:t>
            </a:r>
            <a:r>
              <a:rPr kumimoji="0" lang="de-A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AT" sz="1800" b="0" i="0" u="none" strike="noStrike" kern="1200" cap="none" spc="0" normalizeH="0" baseline="0" noProof="0" dirty="0" smtClean="0">
                <a:ln>
                  <a:noFill/>
                </a:ln>
                <a:solidFill>
                  <a:prstClr val="black"/>
                </a:solidFill>
                <a:effectLst/>
                <a:uLnTx/>
                <a:uFillTx/>
                <a:latin typeface="Calibri" panose="020F0502020204030204"/>
                <a:ea typeface="+mn-ea"/>
                <a:cs typeface="+mn-cs"/>
              </a:rPr>
              <a:t>Gemeinde21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AT" sz="1800" b="0" i="0" u="none" strike="noStrike" kern="1200" cap="none" spc="0" normalizeH="0" baseline="0" noProof="0" dirty="0" smtClean="0">
                <a:ln>
                  <a:noFill/>
                </a:ln>
                <a:solidFill>
                  <a:prstClr val="black"/>
                </a:solidFill>
                <a:effectLst/>
                <a:uLnTx/>
                <a:uFillTx/>
                <a:latin typeface="Calibri" panose="020F0502020204030204"/>
                <a:ea typeface="+mn-ea"/>
                <a:cs typeface="+mn-cs"/>
              </a:rPr>
              <a:t>Arbeiten an Weiterentwicklung </a:t>
            </a:r>
            <a:r>
              <a:rPr kumimoji="0" lang="de-AT" sz="1800" b="0" i="0" u="none" strike="noStrike" kern="1200" cap="none" spc="0" normalizeH="0" baseline="0" noProof="0" dirty="0">
                <a:ln>
                  <a:noFill/>
                </a:ln>
                <a:solidFill>
                  <a:prstClr val="black"/>
                </a:solidFill>
                <a:effectLst/>
                <a:uLnTx/>
                <a:uFillTx/>
                <a:latin typeface="Calibri" panose="020F0502020204030204"/>
                <a:ea typeface="+mn-ea"/>
                <a:cs typeface="+mn-cs"/>
              </a:rPr>
              <a:t>der </a:t>
            </a:r>
            <a:r>
              <a:rPr kumimoji="0" lang="de-AT" sz="1800" b="0" i="0" u="none" strike="noStrike" kern="1200" cap="none" spc="0" normalizeH="0" baseline="0" noProof="0" dirty="0" smtClean="0">
                <a:ln>
                  <a:noFill/>
                </a:ln>
                <a:solidFill>
                  <a:prstClr val="black"/>
                </a:solidFill>
                <a:effectLst/>
                <a:uLnTx/>
                <a:uFillTx/>
                <a:latin typeface="Calibri" panose="020F0502020204030204"/>
                <a:ea typeface="+mn-ea"/>
                <a:cs typeface="+mn-cs"/>
              </a:rPr>
              <a:t>Landesaktionen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AT" sz="1800" b="0" i="0" u="none" strike="noStrike" kern="1200" cap="none" spc="0" normalizeH="0" baseline="0" noProof="0" dirty="0" smtClean="0">
                <a:ln>
                  <a:noFill/>
                </a:ln>
                <a:solidFill>
                  <a:prstClr val="black"/>
                </a:solidFill>
                <a:effectLst/>
                <a:uLnTx/>
                <a:uFillTx/>
                <a:latin typeface="Calibri" panose="020F0502020204030204"/>
                <a:ea typeface="+mn-ea"/>
                <a:cs typeface="+mn-cs"/>
              </a:rPr>
              <a:t>Bürger*</a:t>
            </a:r>
            <a:r>
              <a:rPr kumimoji="0" lang="de-AT"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innenbeteiligung</a:t>
            </a:r>
            <a:r>
              <a:rPr kumimoji="0" lang="de-AT"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de-AT" sz="1800" b="0" i="0" u="none" strike="noStrike" kern="1200" cap="none" spc="0" normalizeH="0" baseline="0" noProof="0" dirty="0">
                <a:ln>
                  <a:noFill/>
                </a:ln>
                <a:solidFill>
                  <a:prstClr val="black"/>
                </a:solidFill>
                <a:effectLst/>
                <a:uLnTx/>
                <a:uFillTx/>
                <a:latin typeface="Calibri" panose="020F0502020204030204"/>
                <a:ea typeface="+mn-ea"/>
                <a:cs typeface="+mn-cs"/>
              </a:rPr>
              <a:t>ist unser wichtigstes </a:t>
            </a:r>
            <a:r>
              <a:rPr kumimoji="0" lang="de-AT" sz="1800" b="0" i="0" u="none" strike="noStrike" kern="1200" cap="none" spc="0" normalizeH="0" baseline="0" noProof="0" dirty="0" smtClean="0">
                <a:ln>
                  <a:noFill/>
                </a:ln>
                <a:solidFill>
                  <a:prstClr val="black"/>
                </a:solidFill>
                <a:effectLst/>
                <a:uLnTx/>
                <a:uFillTx/>
                <a:latin typeface="Calibri" panose="020F0502020204030204"/>
                <a:ea typeface="+mn-ea"/>
                <a:cs typeface="+mn-cs"/>
              </a:rPr>
              <a:t>Thema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AT" sz="1800" b="0" i="0" u="none" strike="noStrike" kern="1200" cap="none" spc="0" normalizeH="0" baseline="0" noProof="0" dirty="0" smtClean="0">
                <a:ln>
                  <a:noFill/>
                </a:ln>
                <a:solidFill>
                  <a:prstClr val="black"/>
                </a:solidFill>
                <a:effectLst/>
                <a:uLnTx/>
                <a:uFillTx/>
                <a:latin typeface="Calibri" panose="020F0502020204030204"/>
                <a:ea typeface="+mn-ea"/>
                <a:cs typeface="+mn-cs"/>
              </a:rPr>
              <a:t>Unterstützung </a:t>
            </a:r>
            <a:r>
              <a:rPr kumimoji="0" lang="de-AT" sz="1800" b="0" i="0" u="none" strike="noStrike" kern="1200" cap="none" spc="0" normalizeH="0" baseline="0" noProof="0" dirty="0">
                <a:ln>
                  <a:noFill/>
                </a:ln>
                <a:solidFill>
                  <a:prstClr val="black"/>
                </a:solidFill>
                <a:effectLst/>
                <a:uLnTx/>
                <a:uFillTx/>
                <a:latin typeface="Calibri" panose="020F0502020204030204"/>
                <a:ea typeface="+mn-ea"/>
                <a:cs typeface="+mn-cs"/>
              </a:rPr>
              <a:t>und </a:t>
            </a:r>
            <a:r>
              <a:rPr kumimoji="0" lang="de-AT" sz="1800" b="0" i="0" u="none" strike="noStrike" kern="1200" cap="none" spc="0" normalizeH="0" baseline="0" noProof="0" dirty="0" smtClean="0">
                <a:ln>
                  <a:noFill/>
                </a:ln>
                <a:solidFill>
                  <a:prstClr val="black"/>
                </a:solidFill>
                <a:effectLst/>
                <a:uLnTx/>
                <a:uFillTx/>
                <a:latin typeface="Calibri" panose="020F0502020204030204"/>
                <a:ea typeface="+mn-ea"/>
                <a:cs typeface="+mn-cs"/>
              </a:rPr>
              <a:t>Anerkennung für Mitglieder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AT" sz="1800" b="0" i="0" u="none" strike="noStrike" kern="1200" cap="none" spc="0" normalizeH="0" baseline="0" noProof="0" dirty="0" smtClean="0">
                <a:ln>
                  <a:noFill/>
                </a:ln>
                <a:solidFill>
                  <a:prstClr val="black"/>
                </a:solidFill>
                <a:effectLst/>
                <a:uLnTx/>
                <a:uFillTx/>
                <a:latin typeface="Calibri" panose="020F0502020204030204"/>
                <a:ea typeface="+mn-ea"/>
                <a:cs typeface="+mn-cs"/>
              </a:rPr>
              <a:t>Informationsveranstaltungen und Vernetzungstreffen</a:t>
            </a:r>
          </a:p>
          <a:p>
            <a:pPr marR="0" lvl="0" algn="l" defTabSz="914400" rtl="0" eaLnBrk="1" fontAlgn="auto" latinLnBrk="0" hangingPunct="1">
              <a:lnSpc>
                <a:spcPct val="100000"/>
              </a:lnSpc>
              <a:spcBef>
                <a:spcPts val="0"/>
              </a:spcBef>
              <a:spcAft>
                <a:spcPts val="0"/>
              </a:spcAft>
              <a:buClrTx/>
              <a:buSzTx/>
              <a:tabLst/>
              <a:defRPr/>
            </a:pPr>
            <a:endParaRPr kumimoji="0" lang="de-AT"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lang="de-AT" dirty="0">
              <a:solidFill>
                <a:prstClr val="black"/>
              </a:solidFill>
              <a:latin typeface="Calibri" panose="020F0502020204030204"/>
            </a:endParaRPr>
          </a:p>
          <a:p>
            <a:pPr marR="0" lvl="0" algn="l" defTabSz="914400" rtl="0" eaLnBrk="1" fontAlgn="auto" latinLnBrk="0" hangingPunct="1">
              <a:lnSpc>
                <a:spcPct val="100000"/>
              </a:lnSpc>
              <a:spcBef>
                <a:spcPts val="0"/>
              </a:spcBef>
              <a:spcAft>
                <a:spcPts val="0"/>
              </a:spcAft>
              <a:buClrTx/>
              <a:buSzTx/>
              <a:tabLst/>
              <a:defRPr/>
            </a:pPr>
            <a:endParaRPr kumimoji="0" lang="de-AT"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prstClr val="black"/>
                </a:solidFill>
                <a:effectLst/>
                <a:uLnTx/>
                <a:uFillTx/>
                <a:latin typeface="Calibri" panose="020F0502020204030204"/>
                <a:ea typeface="+mn-ea"/>
                <a:cs typeface="+mn-cs"/>
              </a:rPr>
              <a:t>https</a:t>
            </a: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de-DE" sz="1800" b="0" i="0" u="none" strike="noStrike" kern="1200" cap="none" spc="0" normalizeH="0" baseline="0" noProof="0" dirty="0" smtClean="0">
                <a:ln>
                  <a:noFill/>
                </a:ln>
                <a:solidFill>
                  <a:prstClr val="black"/>
                </a:solidFill>
                <a:effectLst/>
                <a:uLnTx/>
                <a:uFillTx/>
                <a:latin typeface="Calibri" panose="020F0502020204030204"/>
                <a:ea typeface="+mn-ea"/>
                <a:cs typeface="+mn-cs"/>
              </a:rPr>
              <a:t>www.dorf-stadterneuerung.at</a:t>
            </a: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Grafik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4099248"/>
            <a:ext cx="4381500" cy="1621824"/>
          </a:xfrm>
          <a:prstGeom prst="rect">
            <a:avLst/>
          </a:prstGeom>
        </p:spPr>
      </p:pic>
    </p:spTree>
    <p:extLst>
      <p:ext uri="{BB962C8B-B14F-4D97-AF65-F5344CB8AC3E}">
        <p14:creationId xmlns:p14="http://schemas.microsoft.com/office/powerpoint/2010/main" val="29853213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ieren 6"/>
          <p:cNvGrpSpPr/>
          <p:nvPr/>
        </p:nvGrpSpPr>
        <p:grpSpPr>
          <a:xfrm>
            <a:off x="1066800" y="317650"/>
            <a:ext cx="7709483" cy="2031325"/>
            <a:chOff x="4194495" y="979725"/>
            <a:chExt cx="7709483" cy="2031325"/>
          </a:xfrm>
        </p:grpSpPr>
        <p:sp>
          <p:nvSpPr>
            <p:cNvPr id="8" name="Textfeld 7"/>
            <p:cNvSpPr txBox="1"/>
            <p:nvPr/>
          </p:nvSpPr>
          <p:spPr>
            <a:xfrm>
              <a:off x="4194495" y="979725"/>
              <a:ext cx="7709483" cy="2031325"/>
            </a:xfrm>
            <a:prstGeom prst="rect">
              <a:avLst/>
            </a:prstGeom>
            <a:noFill/>
            <a:ln w="28575">
              <a:solidFill>
                <a:srgbClr val="84979D"/>
              </a:solidFill>
            </a:ln>
          </p:spPr>
          <p:txBody>
            <a:bodyPr wrap="square" rIns="450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800" b="0" i="1"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800" b="0" i="1"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800" b="0" i="1"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feld 8"/>
            <p:cNvSpPr txBox="1"/>
            <p:nvPr/>
          </p:nvSpPr>
          <p:spPr>
            <a:xfrm>
              <a:off x="4473728" y="1235778"/>
              <a:ext cx="7151015" cy="1431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AT" sz="3900" b="1" i="0" u="none" strike="noStrike" kern="1200" cap="none" spc="0" normalizeH="0" baseline="0" noProof="0" dirty="0" smtClean="0">
                  <a:ln>
                    <a:noFill/>
                  </a:ln>
                  <a:solidFill>
                    <a:prstClr val="black"/>
                  </a:solidFill>
                  <a:effectLst/>
                  <a:uLnTx/>
                  <a:uFillTx/>
                  <a:latin typeface="Calibri" panose="020F0502020204030204"/>
                  <a:ea typeface="+mn-ea"/>
                  <a:cs typeface="+mn-cs"/>
                </a:rPr>
                <a:t>Maria </a:t>
              </a:r>
              <a:r>
                <a:rPr kumimoji="0" lang="de-AT" sz="3900" b="1" i="0" u="none" strike="noStrike" kern="1200" cap="none" spc="0" normalizeH="0" baseline="0" noProof="0" dirty="0" err="1" smtClean="0">
                  <a:ln>
                    <a:noFill/>
                  </a:ln>
                  <a:solidFill>
                    <a:prstClr val="black"/>
                  </a:solidFill>
                  <a:effectLst/>
                  <a:uLnTx/>
                  <a:uFillTx/>
                  <a:latin typeface="Calibri" panose="020F0502020204030204"/>
                  <a:ea typeface="+mn-ea"/>
                  <a:cs typeface="+mn-cs"/>
                </a:rPr>
                <a:t>Forstner</a:t>
              </a:r>
              <a:endParaRPr kumimoji="0" lang="de-AT" sz="3900" b="1"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smtClean="0">
                  <a:ln>
                    <a:noFill/>
                  </a:ln>
                  <a:solidFill>
                    <a:prstClr val="black"/>
                  </a:solidFill>
                  <a:effectLst/>
                  <a:uLnTx/>
                  <a:uFillTx/>
                  <a:latin typeface="Calibri" panose="020F0502020204030204"/>
                  <a:ea typeface="+mn-ea"/>
                  <a:cs typeface="+mn-cs"/>
                </a:rPr>
                <a:t>Obfrau </a:t>
              </a:r>
              <a:r>
                <a:rPr kumimoji="0" lang="de-AT" sz="2400" b="1" i="0" u="none" strike="noStrike" kern="1200" cap="none" spc="0" normalizeH="0" baseline="0" noProof="0" dirty="0" smtClean="0">
                  <a:ln>
                    <a:noFill/>
                  </a:ln>
                  <a:solidFill>
                    <a:prstClr val="black"/>
                  </a:solidFill>
                  <a:effectLst/>
                  <a:uLnTx/>
                  <a:uFillTx/>
                  <a:latin typeface="Calibri" panose="020F0502020204030204"/>
                  <a:ea typeface="+mn-ea"/>
                  <a:cs typeface="+mn-cs"/>
                </a:rPr>
                <a:t>NÖ </a:t>
              </a:r>
              <a:r>
                <a:rPr kumimoji="0" lang="de-DE" sz="2400" b="1" i="0" u="none" strike="noStrike" kern="1200" cap="none" spc="0" normalizeH="0" baseline="0" noProof="0" dirty="0" smtClean="0">
                  <a:ln>
                    <a:noFill/>
                  </a:ln>
                  <a:solidFill>
                    <a:prstClr val="black"/>
                  </a:solidFill>
                  <a:effectLst/>
                  <a:uLnTx/>
                  <a:uFillTx/>
                  <a:latin typeface="Calibri" panose="020F0502020204030204"/>
                  <a:ea typeface="+mn-ea"/>
                  <a:cs typeface="+mn-cs"/>
                </a:rPr>
                <a:t>Dorf- </a:t>
              </a:r>
              <a:r>
                <a:rPr kumimoji="0" lang="de-DE" sz="2400" b="1" i="0" u="none" strike="noStrike" kern="1200" cap="none" spc="0" normalizeH="0" baseline="0" noProof="0" dirty="0">
                  <a:ln>
                    <a:noFill/>
                  </a:ln>
                  <a:solidFill>
                    <a:prstClr val="black"/>
                  </a:solidFill>
                  <a:effectLst/>
                  <a:uLnTx/>
                  <a:uFillTx/>
                  <a:latin typeface="Calibri" panose="020F0502020204030204"/>
                  <a:ea typeface="+mn-ea"/>
                  <a:cs typeface="+mn-cs"/>
                </a:rPr>
                <a:t>und </a:t>
              </a:r>
              <a:r>
                <a:rPr kumimoji="0" lang="de-DE" sz="2400" b="1" i="0" u="none" strike="noStrike" kern="1200" cap="none" spc="0" normalizeH="0" baseline="0" noProof="0" dirty="0" smtClean="0">
                  <a:ln>
                    <a:noFill/>
                  </a:ln>
                  <a:solidFill>
                    <a:prstClr val="black"/>
                  </a:solidFill>
                  <a:effectLst/>
                  <a:uLnTx/>
                  <a:uFillTx/>
                  <a:latin typeface="Calibri" panose="020F0502020204030204"/>
                  <a:ea typeface="+mn-ea"/>
                  <a:cs typeface="+mn-cs"/>
                </a:rPr>
                <a:t>Stadterneuerung,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smtClean="0">
                  <a:ln>
                    <a:noFill/>
                  </a:ln>
                  <a:solidFill>
                    <a:prstClr val="black"/>
                  </a:solidFill>
                  <a:effectLst/>
                  <a:uLnTx/>
                  <a:uFillTx/>
                  <a:latin typeface="Calibri" panose="020F0502020204030204"/>
                  <a:ea typeface="+mn-ea"/>
                  <a:cs typeface="+mn-cs"/>
                </a:rPr>
                <a:t>Gemeinschaft der Dörfer und Städte </a:t>
              </a:r>
              <a:endParaRPr kumimoji="0" lang="de-DE" sz="39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1" name="Titel 1"/>
          <p:cNvSpPr txBox="1">
            <a:spLocks/>
          </p:cNvSpPr>
          <p:nvPr/>
        </p:nvSpPr>
        <p:spPr>
          <a:xfrm>
            <a:off x="4112154" y="2122758"/>
            <a:ext cx="7971692" cy="3770497"/>
          </a:xfrm>
          <a:prstGeom prst="rect">
            <a:avLst/>
          </a:prstGeom>
          <a:ln w="19050">
            <a:solidFill>
              <a:srgbClr val="84979D"/>
            </a:solidFill>
          </a:ln>
        </p:spPr>
        <p:txBody>
          <a:bodyPr vert="horz" lIns="180000" tIns="45720" rIns="180000" bIns="262800" rtlCol="0" anchor="b">
            <a:normAutofit/>
          </a:bodyPr>
          <a:lstStyle>
            <a:defPPr>
              <a:defRPr lang="de-DE"/>
            </a:defPPr>
            <a:lvl1pPr>
              <a:lnSpc>
                <a:spcPct val="90000"/>
              </a:lnSpc>
              <a:spcBef>
                <a:spcPct val="0"/>
              </a:spcBef>
              <a:buNone/>
              <a:defRPr sz="2000">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de-DE" sz="20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pic>
        <p:nvPicPr>
          <p:cNvPr id="14" name="Grafik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6800" y="2614367"/>
            <a:ext cx="2742333" cy="1219489"/>
          </a:xfrm>
          <a:prstGeom prst="rect">
            <a:avLst/>
          </a:prstGeom>
        </p:spPr>
      </p:pic>
      <p:sp>
        <p:nvSpPr>
          <p:cNvPr id="16" name="Textfeld 15"/>
          <p:cNvSpPr txBox="1"/>
          <p:nvPr/>
        </p:nvSpPr>
        <p:spPr>
          <a:xfrm>
            <a:off x="4279900" y="2445923"/>
            <a:ext cx="7803946" cy="3139321"/>
          </a:xfrm>
          <a:prstGeom prst="rect">
            <a:avLst/>
          </a:prstGeom>
          <a:noFill/>
        </p:spPr>
        <p:txBody>
          <a:bodyPr wrap="square" rtlCol="0">
            <a:spAutoFit/>
          </a:bodyPr>
          <a:lstStyle/>
          <a:p>
            <a:pPr lvl="0">
              <a:defRPr/>
            </a:pPr>
            <a:r>
              <a:rPr kumimoji="0" lang="de-AT" sz="1800" b="1" i="0" u="none" strike="noStrike" kern="1200" cap="none" spc="0" normalizeH="0" baseline="0" noProof="0" dirty="0" smtClean="0">
                <a:ln>
                  <a:noFill/>
                </a:ln>
                <a:solidFill>
                  <a:prstClr val="black"/>
                </a:solidFill>
                <a:effectLst/>
                <a:uLnTx/>
                <a:uFillTx/>
              </a:rPr>
              <a:t>Projektwettbewerb</a:t>
            </a:r>
            <a:r>
              <a:rPr kumimoji="0" lang="de-AT" sz="1800" b="1" i="0" u="none" strike="noStrike" kern="1200" cap="none" spc="0" normalizeH="0" noProof="0" dirty="0" smtClean="0">
                <a:ln>
                  <a:noFill/>
                </a:ln>
                <a:solidFill>
                  <a:prstClr val="black"/>
                </a:solidFill>
                <a:effectLst/>
                <a:uLnTx/>
                <a:uFillTx/>
              </a:rPr>
              <a:t> </a:t>
            </a:r>
          </a:p>
          <a:p>
            <a:pPr marL="285750" lvl="0" indent="-285750">
              <a:buFont typeface="Arial" panose="020B0604020202020204" pitchFamily="34" charset="0"/>
              <a:buChar char="•"/>
              <a:defRPr/>
            </a:pPr>
            <a:r>
              <a:rPr kumimoji="0" lang="de-AT" sz="1800" i="0" u="none" strike="noStrike" kern="1200" cap="none" spc="0" normalizeH="0" noProof="0" dirty="0" smtClean="0">
                <a:ln>
                  <a:noFill/>
                </a:ln>
                <a:solidFill>
                  <a:prstClr val="black"/>
                </a:solidFill>
                <a:effectLst/>
                <a:uLnTx/>
                <a:uFillTx/>
              </a:rPr>
              <a:t>zum </a:t>
            </a:r>
            <a:r>
              <a:rPr lang="de-DE" dirty="0">
                <a:solidFill>
                  <a:prstClr val="black"/>
                </a:solidFill>
              </a:rPr>
              <a:t>10. Mal </a:t>
            </a:r>
            <a:endParaRPr lang="de-DE" dirty="0" smtClean="0">
              <a:solidFill>
                <a:prstClr val="black"/>
              </a:solidFill>
            </a:endParaRPr>
          </a:p>
          <a:p>
            <a:pPr marL="285750" lvl="0" indent="-285750">
              <a:buFont typeface="Arial" panose="020B0604020202020204" pitchFamily="34" charset="0"/>
              <a:buChar char="•"/>
              <a:defRPr/>
            </a:pPr>
            <a:r>
              <a:rPr lang="de-AT" dirty="0" smtClean="0"/>
              <a:t>fertige Dorf- </a:t>
            </a:r>
            <a:r>
              <a:rPr lang="de-AT" dirty="0"/>
              <a:t>und Stadterneuerungsprojekte </a:t>
            </a:r>
            <a:endParaRPr lang="de-AT" dirty="0" smtClean="0"/>
          </a:p>
          <a:p>
            <a:pPr marL="285750" lvl="0" indent="-285750">
              <a:buFont typeface="Arial" panose="020B0604020202020204" pitchFamily="34" charset="0"/>
              <a:buChar char="•"/>
              <a:defRPr/>
            </a:pPr>
            <a:r>
              <a:rPr lang="de-AT" dirty="0" smtClean="0"/>
              <a:t>Einreichung Anfang Mai </a:t>
            </a:r>
            <a:r>
              <a:rPr lang="de-AT" dirty="0"/>
              <a:t>bis 17. September </a:t>
            </a:r>
            <a:r>
              <a:rPr lang="de-AT" dirty="0" smtClean="0"/>
              <a:t>2021</a:t>
            </a:r>
          </a:p>
          <a:p>
            <a:pPr marL="285750" indent="-285750">
              <a:buFont typeface="Arial" panose="020B0604020202020204" pitchFamily="34" charset="0"/>
              <a:buChar char="•"/>
            </a:pPr>
            <a:r>
              <a:rPr lang="de-DE" dirty="0"/>
              <a:t>Dorferneuerungsvereine und </a:t>
            </a:r>
            <a:r>
              <a:rPr lang="de-DE" dirty="0" smtClean="0"/>
              <a:t>Gemeinden</a:t>
            </a:r>
          </a:p>
          <a:p>
            <a:pPr marL="285750" indent="-285750">
              <a:buFont typeface="Arial" panose="020B0604020202020204" pitchFamily="34" charset="0"/>
              <a:buChar char="•"/>
            </a:pPr>
            <a:r>
              <a:rPr lang="de-AT" dirty="0" smtClean="0"/>
              <a:t>Kategorien:</a:t>
            </a:r>
            <a:endParaRPr lang="de-DE" dirty="0" smtClean="0"/>
          </a:p>
          <a:p>
            <a:pPr lvl="1"/>
            <a:r>
              <a:rPr lang="de-DE" dirty="0" smtClean="0"/>
              <a:t>S</a:t>
            </a:r>
            <a:r>
              <a:rPr lang="de-AT" dirty="0" err="1" smtClean="0"/>
              <a:t>oziales</a:t>
            </a:r>
            <a:r>
              <a:rPr lang="de-AT" dirty="0" smtClean="0"/>
              <a:t> </a:t>
            </a:r>
            <a:r>
              <a:rPr lang="de-AT" dirty="0"/>
              <a:t>Leben – Miteinander</a:t>
            </a:r>
          </a:p>
          <a:p>
            <a:pPr lvl="1"/>
            <a:r>
              <a:rPr lang="de-AT" dirty="0"/>
              <a:t>Stadt- und Ortskernbelebung</a:t>
            </a:r>
          </a:p>
          <a:p>
            <a:pPr lvl="1"/>
            <a:r>
              <a:rPr lang="de-AT" dirty="0"/>
              <a:t>Digitalisierung und </a:t>
            </a:r>
            <a:r>
              <a:rPr lang="de-AT" dirty="0" err="1"/>
              <a:t>BürgerInnenbeteiligung</a:t>
            </a:r>
            <a:endParaRPr lang="de-AT" dirty="0"/>
          </a:p>
          <a:p>
            <a:pPr lvl="1"/>
            <a:r>
              <a:rPr lang="de-AT" dirty="0" smtClean="0"/>
              <a:t>Ganzheitlichkeit: </a:t>
            </a:r>
            <a:r>
              <a:rPr lang="de-AT" sz="1600" dirty="0" smtClean="0"/>
              <a:t>Sieger vertritt NÖ beim Europäischen Dorferneuerungswettbewerb</a:t>
            </a:r>
            <a:endParaRPr lang="de-DE" sz="1600" dirty="0">
              <a:solidFill>
                <a:prstClr val="black"/>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https://</a:t>
            </a:r>
            <a:r>
              <a:rPr kumimoji="0" lang="de-DE" sz="1800" b="0" i="0" u="none" strike="noStrike" kern="1200" cap="none" spc="0" normalizeH="0" baseline="0" noProof="0" dirty="0" smtClean="0">
                <a:ln>
                  <a:noFill/>
                </a:ln>
                <a:solidFill>
                  <a:prstClr val="black"/>
                </a:solidFill>
                <a:effectLst/>
                <a:uLnTx/>
                <a:uFillTx/>
                <a:latin typeface="Calibri" panose="020F0502020204030204"/>
                <a:ea typeface="+mn-ea"/>
                <a:cs typeface="+mn-cs"/>
              </a:rPr>
              <a:t>www.dorf-stadterneuerung.at</a:t>
            </a: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Grafik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4099248"/>
            <a:ext cx="4381500" cy="1621824"/>
          </a:xfrm>
          <a:prstGeom prst="rect">
            <a:avLst/>
          </a:prstGeom>
        </p:spPr>
      </p:pic>
    </p:spTree>
    <p:extLst>
      <p:ext uri="{BB962C8B-B14F-4D97-AF65-F5344CB8AC3E}">
        <p14:creationId xmlns:p14="http://schemas.microsoft.com/office/powerpoint/2010/main" val="16406789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ieren 6"/>
          <p:cNvGrpSpPr/>
          <p:nvPr/>
        </p:nvGrpSpPr>
        <p:grpSpPr>
          <a:xfrm>
            <a:off x="1066800" y="317650"/>
            <a:ext cx="7709483" cy="2287378"/>
            <a:chOff x="4194495" y="979725"/>
            <a:chExt cx="7709483" cy="2287378"/>
          </a:xfrm>
        </p:grpSpPr>
        <p:sp>
          <p:nvSpPr>
            <p:cNvPr id="8" name="Textfeld 7"/>
            <p:cNvSpPr txBox="1"/>
            <p:nvPr/>
          </p:nvSpPr>
          <p:spPr>
            <a:xfrm>
              <a:off x="4194495" y="979725"/>
              <a:ext cx="7709483" cy="2031325"/>
            </a:xfrm>
            <a:prstGeom prst="rect">
              <a:avLst/>
            </a:prstGeom>
            <a:noFill/>
            <a:ln w="28575">
              <a:solidFill>
                <a:srgbClr val="84979D"/>
              </a:solidFill>
            </a:ln>
          </p:spPr>
          <p:txBody>
            <a:bodyPr wrap="square" rIns="450000" rtlCol="0">
              <a:spAutoFit/>
            </a:bodyPr>
            <a:lstStyle/>
            <a:p>
              <a:endParaRPr lang="de-AT" dirty="0" smtClean="0"/>
            </a:p>
            <a:p>
              <a:pPr algn="r"/>
              <a:endParaRPr lang="de-DE" i="1" dirty="0" smtClean="0"/>
            </a:p>
            <a:p>
              <a:pPr algn="r"/>
              <a:endParaRPr lang="de-DE" i="1" dirty="0"/>
            </a:p>
            <a:p>
              <a:pPr algn="r"/>
              <a:endParaRPr lang="de-DE" i="1" dirty="0" smtClean="0"/>
            </a:p>
            <a:p>
              <a:pPr algn="r"/>
              <a:endParaRPr lang="de-DE" i="1" dirty="0"/>
            </a:p>
            <a:p>
              <a:pPr algn="r"/>
              <a:endParaRPr lang="de-DE" i="1" dirty="0" smtClean="0"/>
            </a:p>
            <a:p>
              <a:pPr algn="r"/>
              <a:endParaRPr lang="de-DE" i="1" dirty="0"/>
            </a:p>
          </p:txBody>
        </p:sp>
        <p:sp>
          <p:nvSpPr>
            <p:cNvPr id="9" name="Textfeld 8"/>
            <p:cNvSpPr txBox="1"/>
            <p:nvPr/>
          </p:nvSpPr>
          <p:spPr>
            <a:xfrm>
              <a:off x="4473728" y="1235778"/>
              <a:ext cx="7151015" cy="2031325"/>
            </a:xfrm>
            <a:prstGeom prst="rect">
              <a:avLst/>
            </a:prstGeom>
            <a:noFill/>
          </p:spPr>
          <p:txBody>
            <a:bodyPr wrap="square" rtlCol="0">
              <a:spAutoFit/>
            </a:bodyPr>
            <a:lstStyle/>
            <a:p>
              <a:pPr algn="ctr"/>
              <a:r>
                <a:rPr lang="de-AT" sz="3900" b="1" dirty="0" smtClean="0"/>
                <a:t>Hubert Trauner</a:t>
              </a:r>
            </a:p>
            <a:p>
              <a:pPr algn="ctr"/>
              <a:r>
                <a:rPr lang="de-AT" sz="2400" b="1" dirty="0"/>
                <a:t>NÖ Landesregierung, </a:t>
              </a:r>
              <a:r>
                <a:rPr lang="de-DE" sz="2400" b="1" dirty="0" smtClean="0"/>
                <a:t>Leiter </a:t>
              </a:r>
              <a:r>
                <a:rPr lang="de-DE" sz="2400" b="1" dirty="0"/>
                <a:t>des </a:t>
              </a:r>
              <a:r>
                <a:rPr lang="de-DE" sz="2400" b="1" dirty="0" smtClean="0"/>
                <a:t>Fachbereiches</a:t>
              </a:r>
              <a:br>
                <a:rPr lang="de-DE" sz="2400" b="1" dirty="0" smtClean="0"/>
              </a:br>
              <a:r>
                <a:rPr lang="de-DE" sz="2400" b="1" dirty="0" smtClean="0"/>
                <a:t>Dorf- </a:t>
              </a:r>
              <a:r>
                <a:rPr lang="de-DE" sz="2400" b="1" dirty="0"/>
                <a:t>und Stadterneuerung, Ortskernbelebung</a:t>
              </a:r>
            </a:p>
            <a:p>
              <a:pPr algn="ctr"/>
              <a:endParaRPr lang="de-DE" sz="3900" b="1" dirty="0"/>
            </a:p>
          </p:txBody>
        </p:sp>
      </p:grpSp>
      <p:sp>
        <p:nvSpPr>
          <p:cNvPr id="11" name="Titel 1"/>
          <p:cNvSpPr txBox="1">
            <a:spLocks/>
          </p:cNvSpPr>
          <p:nvPr/>
        </p:nvSpPr>
        <p:spPr>
          <a:xfrm>
            <a:off x="3892491" y="2132592"/>
            <a:ext cx="8196045" cy="4187526"/>
          </a:xfrm>
          <a:prstGeom prst="rect">
            <a:avLst/>
          </a:prstGeom>
          <a:ln w="19050">
            <a:solidFill>
              <a:srgbClr val="84979D"/>
            </a:solidFill>
          </a:ln>
        </p:spPr>
        <p:txBody>
          <a:bodyPr vert="horz" lIns="180000" tIns="45720" rIns="180000" bIns="262800" rtlCol="0" anchor="b">
            <a:normAutofit/>
          </a:bodyPr>
          <a:lstStyle>
            <a:defPPr>
              <a:defRPr lang="de-DE"/>
            </a:defPPr>
            <a:lvl1pPr>
              <a:lnSpc>
                <a:spcPct val="90000"/>
              </a:lnSpc>
              <a:spcBef>
                <a:spcPct val="0"/>
              </a:spcBef>
              <a:buNone/>
              <a:defRPr sz="2000">
                <a:latin typeface="+mj-lt"/>
                <a:ea typeface="+mj-ea"/>
                <a:cs typeface="+mj-cs"/>
              </a:defRPr>
            </a:lvl1pPr>
          </a:lstStyle>
          <a:p>
            <a:endParaRPr lang="de-DE" dirty="0"/>
          </a:p>
        </p:txBody>
      </p:sp>
      <p:sp>
        <p:nvSpPr>
          <p:cNvPr id="12" name="Textfeld 11"/>
          <p:cNvSpPr txBox="1"/>
          <p:nvPr/>
        </p:nvSpPr>
        <p:spPr>
          <a:xfrm>
            <a:off x="4064356" y="2348975"/>
            <a:ext cx="7684533" cy="3693319"/>
          </a:xfrm>
          <a:prstGeom prst="rect">
            <a:avLst/>
          </a:prstGeom>
          <a:noFill/>
        </p:spPr>
        <p:txBody>
          <a:bodyPr wrap="square" rtlCol="0">
            <a:spAutoFit/>
          </a:bodyPr>
          <a:lstStyle/>
          <a:p>
            <a:r>
              <a:rPr lang="de-DE" dirty="0"/>
              <a:t>Niederösterreich hat </a:t>
            </a:r>
            <a:endParaRPr lang="de-DE" dirty="0" smtClean="0"/>
          </a:p>
          <a:p>
            <a:pPr marL="285750" indent="-285750">
              <a:buFont typeface="Arial" panose="020B0604020202020204" pitchFamily="34" charset="0"/>
              <a:buChar char="•"/>
            </a:pPr>
            <a:r>
              <a:rPr lang="de-DE" dirty="0" smtClean="0"/>
              <a:t>573 </a:t>
            </a:r>
            <a:r>
              <a:rPr lang="de-DE" dirty="0"/>
              <a:t>Städte und </a:t>
            </a:r>
            <a:r>
              <a:rPr lang="de-DE" dirty="0" smtClean="0"/>
              <a:t>Gemeinden</a:t>
            </a:r>
          </a:p>
          <a:p>
            <a:pPr marL="285750" indent="-285750">
              <a:buFont typeface="Arial" panose="020B0604020202020204" pitchFamily="34" charset="0"/>
              <a:buChar char="•"/>
            </a:pPr>
            <a:endParaRPr lang="de-DE" dirty="0" smtClean="0"/>
          </a:p>
          <a:p>
            <a:r>
              <a:rPr lang="de-DE" dirty="0" smtClean="0"/>
              <a:t>Im </a:t>
            </a:r>
            <a:r>
              <a:rPr lang="de-DE" dirty="0"/>
              <a:t>Jahr </a:t>
            </a:r>
            <a:r>
              <a:rPr lang="de-DE" dirty="0" smtClean="0">
                <a:solidFill>
                  <a:srgbClr val="FF0000"/>
                </a:solidFill>
              </a:rPr>
              <a:t>2021</a:t>
            </a:r>
            <a:r>
              <a:rPr lang="de-DE" dirty="0" smtClean="0"/>
              <a:t> </a:t>
            </a:r>
            <a:r>
              <a:rPr lang="de-DE" dirty="0"/>
              <a:t>– </a:t>
            </a:r>
            <a:r>
              <a:rPr lang="de-DE" dirty="0">
                <a:solidFill>
                  <a:srgbClr val="FF0000"/>
                </a:solidFill>
              </a:rPr>
              <a:t>nutzen</a:t>
            </a:r>
            <a:r>
              <a:rPr lang="de-DE" dirty="0"/>
              <a:t> </a:t>
            </a:r>
            <a:r>
              <a:rPr lang="de-DE" dirty="0" smtClean="0">
                <a:solidFill>
                  <a:srgbClr val="FF0000"/>
                </a:solidFill>
              </a:rPr>
              <a:t>163 </a:t>
            </a:r>
            <a:r>
              <a:rPr lang="de-DE" dirty="0"/>
              <a:t>Dörfer, Gemeinden und Städte die Landesaktionen:</a:t>
            </a:r>
          </a:p>
          <a:p>
            <a:r>
              <a:rPr lang="de-DE" dirty="0"/>
              <a:t>Dorferneuerung, </a:t>
            </a:r>
            <a:r>
              <a:rPr lang="de-DE" dirty="0" smtClean="0"/>
              <a:t>Gemeinde21 </a:t>
            </a:r>
            <a:r>
              <a:rPr lang="de-DE" dirty="0"/>
              <a:t>und Stadterneuerung </a:t>
            </a:r>
            <a:endParaRPr lang="de-DE" dirty="0" smtClean="0"/>
          </a:p>
          <a:p>
            <a:endParaRPr lang="de-AT" dirty="0"/>
          </a:p>
          <a:p>
            <a:r>
              <a:rPr lang="de-DE" b="1" u="sng" dirty="0"/>
              <a:t>Elemente der </a:t>
            </a:r>
            <a:r>
              <a:rPr lang="de-DE" b="1" u="sng" dirty="0" smtClean="0"/>
              <a:t>Dorf- und Stadterneuerung:</a:t>
            </a:r>
            <a:br>
              <a:rPr lang="de-DE" b="1" u="sng" dirty="0" smtClean="0"/>
            </a:br>
            <a:endParaRPr lang="de-DE" dirty="0"/>
          </a:p>
          <a:p>
            <a:pPr marL="285750" lvl="0" indent="-285750">
              <a:buFont typeface="Arial" panose="020B0604020202020204" pitchFamily="34" charset="0"/>
              <a:buChar char="•"/>
            </a:pPr>
            <a:r>
              <a:rPr lang="de-DE" dirty="0"/>
              <a:t>Bürgerbeteiligung</a:t>
            </a:r>
          </a:p>
          <a:p>
            <a:pPr marL="285750" lvl="0" indent="-285750">
              <a:buFont typeface="Arial" panose="020B0604020202020204" pitchFamily="34" charset="0"/>
              <a:buChar char="•"/>
            </a:pPr>
            <a:r>
              <a:rPr lang="de-DE" dirty="0" smtClean="0"/>
              <a:t>Nachhaltigkeit </a:t>
            </a:r>
            <a:endParaRPr lang="de-DE" dirty="0"/>
          </a:p>
          <a:p>
            <a:pPr marL="285750" lvl="0" indent="-285750">
              <a:buFont typeface="Arial" panose="020B0604020202020204" pitchFamily="34" charset="0"/>
              <a:buChar char="•"/>
            </a:pPr>
            <a:r>
              <a:rPr lang="de-DE" dirty="0"/>
              <a:t>Partnerschaftliches Miteinander von Politik, </a:t>
            </a:r>
            <a:r>
              <a:rPr lang="de-DE" dirty="0" err="1"/>
              <a:t>BürgerInnen</a:t>
            </a:r>
            <a:r>
              <a:rPr lang="de-DE" dirty="0"/>
              <a:t> und Verwaltung</a:t>
            </a:r>
          </a:p>
          <a:p>
            <a:pPr marL="285750" lvl="0" indent="-285750">
              <a:buFont typeface="Arial" panose="020B0604020202020204" pitchFamily="34" charset="0"/>
              <a:buChar char="•"/>
            </a:pPr>
            <a:r>
              <a:rPr lang="de-DE" dirty="0"/>
              <a:t>Synergien durch Kooperationen und Netzwerke</a:t>
            </a:r>
          </a:p>
          <a:p>
            <a:endParaRPr lang="de-DE" dirty="0"/>
          </a:p>
        </p:txBody>
      </p:sp>
      <p:pic>
        <p:nvPicPr>
          <p:cNvPr id="3" name="Grafik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7143" y="3176771"/>
            <a:ext cx="2264267" cy="2212913"/>
          </a:xfrm>
          <a:prstGeom prst="rect">
            <a:avLst/>
          </a:prstGeom>
        </p:spPr>
      </p:pic>
    </p:spTree>
    <p:extLst>
      <p:ext uri="{BB962C8B-B14F-4D97-AF65-F5344CB8AC3E}">
        <p14:creationId xmlns:p14="http://schemas.microsoft.com/office/powerpoint/2010/main" val="4645300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ieren 6"/>
          <p:cNvGrpSpPr/>
          <p:nvPr/>
        </p:nvGrpSpPr>
        <p:grpSpPr>
          <a:xfrm>
            <a:off x="1066800" y="317650"/>
            <a:ext cx="7709483" cy="2031325"/>
            <a:chOff x="4194495" y="979725"/>
            <a:chExt cx="7709483" cy="2031325"/>
          </a:xfrm>
        </p:grpSpPr>
        <p:sp>
          <p:nvSpPr>
            <p:cNvPr id="8" name="Textfeld 7"/>
            <p:cNvSpPr txBox="1"/>
            <p:nvPr/>
          </p:nvSpPr>
          <p:spPr>
            <a:xfrm>
              <a:off x="4194495" y="979725"/>
              <a:ext cx="7709483" cy="2031325"/>
            </a:xfrm>
            <a:prstGeom prst="rect">
              <a:avLst/>
            </a:prstGeom>
            <a:noFill/>
            <a:ln w="28575">
              <a:solidFill>
                <a:srgbClr val="84979D"/>
              </a:solidFill>
            </a:ln>
          </p:spPr>
          <p:txBody>
            <a:bodyPr wrap="square" rIns="450000" rtlCol="0">
              <a:spAutoFit/>
            </a:bodyPr>
            <a:lstStyle/>
            <a:p>
              <a:endParaRPr lang="de-AT" dirty="0" smtClean="0"/>
            </a:p>
            <a:p>
              <a:pPr algn="r"/>
              <a:endParaRPr lang="de-DE" i="1" dirty="0" smtClean="0"/>
            </a:p>
            <a:p>
              <a:pPr algn="r"/>
              <a:endParaRPr lang="de-DE" i="1" dirty="0"/>
            </a:p>
            <a:p>
              <a:pPr algn="r"/>
              <a:endParaRPr lang="de-DE" i="1" dirty="0" smtClean="0"/>
            </a:p>
            <a:p>
              <a:pPr algn="r"/>
              <a:endParaRPr lang="de-DE" i="1" dirty="0"/>
            </a:p>
            <a:p>
              <a:pPr algn="r"/>
              <a:endParaRPr lang="de-DE" i="1" dirty="0" smtClean="0"/>
            </a:p>
            <a:p>
              <a:pPr algn="r"/>
              <a:endParaRPr lang="de-DE" i="1" dirty="0"/>
            </a:p>
          </p:txBody>
        </p:sp>
        <p:sp>
          <p:nvSpPr>
            <p:cNvPr id="9" name="Textfeld 8"/>
            <p:cNvSpPr txBox="1"/>
            <p:nvPr/>
          </p:nvSpPr>
          <p:spPr>
            <a:xfrm>
              <a:off x="4473728" y="1235778"/>
              <a:ext cx="7151015" cy="1200329"/>
            </a:xfrm>
            <a:prstGeom prst="rect">
              <a:avLst/>
            </a:prstGeom>
            <a:noFill/>
          </p:spPr>
          <p:txBody>
            <a:bodyPr wrap="square" rtlCol="0">
              <a:spAutoFit/>
            </a:bodyPr>
            <a:lstStyle/>
            <a:p>
              <a:pPr algn="ctr"/>
              <a:r>
                <a:rPr lang="de-DE" sz="4000" b="1" dirty="0" smtClean="0"/>
                <a:t>Dorferneuerung</a:t>
              </a:r>
              <a:br>
                <a:rPr lang="de-DE" sz="4000" b="1" dirty="0" smtClean="0"/>
              </a:br>
              <a:r>
                <a:rPr lang="de-DE" sz="3200" b="1" dirty="0" smtClean="0"/>
                <a:t>Gemeinde21</a:t>
              </a:r>
              <a:endParaRPr lang="de-DE" sz="3200" dirty="0"/>
            </a:p>
          </p:txBody>
        </p:sp>
      </p:grpSp>
      <p:sp>
        <p:nvSpPr>
          <p:cNvPr id="11" name="Titel 1"/>
          <p:cNvSpPr txBox="1">
            <a:spLocks/>
          </p:cNvSpPr>
          <p:nvPr/>
        </p:nvSpPr>
        <p:spPr>
          <a:xfrm>
            <a:off x="3892491" y="2132592"/>
            <a:ext cx="8196045" cy="4187526"/>
          </a:xfrm>
          <a:prstGeom prst="rect">
            <a:avLst/>
          </a:prstGeom>
          <a:ln w="19050">
            <a:solidFill>
              <a:srgbClr val="84979D"/>
            </a:solidFill>
          </a:ln>
        </p:spPr>
        <p:txBody>
          <a:bodyPr vert="horz" lIns="180000" tIns="45720" rIns="180000" bIns="262800" rtlCol="0" anchor="b">
            <a:normAutofit/>
          </a:bodyPr>
          <a:lstStyle>
            <a:defPPr>
              <a:defRPr lang="de-DE"/>
            </a:defPPr>
            <a:lvl1pPr>
              <a:lnSpc>
                <a:spcPct val="90000"/>
              </a:lnSpc>
              <a:spcBef>
                <a:spcPct val="0"/>
              </a:spcBef>
              <a:buNone/>
              <a:defRPr sz="2000">
                <a:latin typeface="+mj-lt"/>
                <a:ea typeface="+mj-ea"/>
                <a:cs typeface="+mj-cs"/>
              </a:defRPr>
            </a:lvl1pPr>
          </a:lstStyle>
          <a:p>
            <a:endParaRPr lang="de-DE" dirty="0"/>
          </a:p>
        </p:txBody>
      </p:sp>
      <p:sp>
        <p:nvSpPr>
          <p:cNvPr id="12" name="Textfeld 11"/>
          <p:cNvSpPr txBox="1"/>
          <p:nvPr/>
        </p:nvSpPr>
        <p:spPr>
          <a:xfrm>
            <a:off x="4148246" y="3487691"/>
            <a:ext cx="7684533" cy="1477328"/>
          </a:xfrm>
          <a:prstGeom prst="rect">
            <a:avLst/>
          </a:prstGeom>
          <a:noFill/>
        </p:spPr>
        <p:txBody>
          <a:bodyPr wrap="square" rtlCol="0">
            <a:spAutoFit/>
          </a:bodyPr>
          <a:lstStyle/>
          <a:p>
            <a:endParaRPr lang="de-DE" sz="2400" dirty="0"/>
          </a:p>
          <a:p>
            <a:r>
              <a:rPr lang="de-DE" sz="2400" b="1" dirty="0" smtClean="0">
                <a:solidFill>
                  <a:srgbClr val="FF0000"/>
                </a:solidFill>
              </a:rPr>
              <a:t>116 </a:t>
            </a:r>
            <a:r>
              <a:rPr lang="de-DE" sz="2400" b="1" dirty="0">
                <a:solidFill>
                  <a:srgbClr val="FF0000"/>
                </a:solidFill>
              </a:rPr>
              <a:t>Dörfer </a:t>
            </a:r>
            <a:r>
              <a:rPr lang="de-DE" sz="2400" dirty="0"/>
              <a:t>aktiv in der Dorferneuerung</a:t>
            </a:r>
            <a:r>
              <a:rPr lang="de-DE" sz="2400" dirty="0" smtClean="0"/>
              <a:t>.</a:t>
            </a:r>
          </a:p>
          <a:p>
            <a:r>
              <a:rPr lang="de-DE" sz="2400" dirty="0" smtClean="0"/>
              <a:t>20 Gemeinden in der Gemeinde21.</a:t>
            </a:r>
            <a:endParaRPr lang="de-DE" sz="2400" dirty="0"/>
          </a:p>
          <a:p>
            <a:endParaRPr lang="de-DE" dirty="0"/>
          </a:p>
        </p:txBody>
      </p:sp>
      <p:pic>
        <p:nvPicPr>
          <p:cNvPr id="14" name="Grafik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7143" y="3176771"/>
            <a:ext cx="2264267" cy="2212913"/>
          </a:xfrm>
          <a:prstGeom prst="rect">
            <a:avLst/>
          </a:prstGeom>
        </p:spPr>
      </p:pic>
    </p:spTree>
    <p:extLst>
      <p:ext uri="{BB962C8B-B14F-4D97-AF65-F5344CB8AC3E}">
        <p14:creationId xmlns:p14="http://schemas.microsoft.com/office/powerpoint/2010/main" val="39610975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ieren 6"/>
          <p:cNvGrpSpPr/>
          <p:nvPr/>
        </p:nvGrpSpPr>
        <p:grpSpPr>
          <a:xfrm>
            <a:off x="1066800" y="317650"/>
            <a:ext cx="9192566" cy="2031325"/>
            <a:chOff x="4194495" y="979725"/>
            <a:chExt cx="9192566" cy="2031325"/>
          </a:xfrm>
        </p:grpSpPr>
        <p:sp>
          <p:nvSpPr>
            <p:cNvPr id="8" name="Textfeld 7"/>
            <p:cNvSpPr txBox="1"/>
            <p:nvPr/>
          </p:nvSpPr>
          <p:spPr>
            <a:xfrm>
              <a:off x="4194495" y="979725"/>
              <a:ext cx="8157587" cy="2031325"/>
            </a:xfrm>
            <a:prstGeom prst="rect">
              <a:avLst/>
            </a:prstGeom>
            <a:noFill/>
            <a:ln w="28575">
              <a:solidFill>
                <a:srgbClr val="84979D"/>
              </a:solidFill>
            </a:ln>
          </p:spPr>
          <p:txBody>
            <a:bodyPr wrap="square" rIns="450000" rtlCol="0">
              <a:spAutoFit/>
            </a:bodyPr>
            <a:lstStyle/>
            <a:p>
              <a:endParaRPr lang="de-AT" dirty="0" smtClean="0"/>
            </a:p>
            <a:p>
              <a:pPr algn="r"/>
              <a:endParaRPr lang="de-DE" i="1" dirty="0" smtClean="0"/>
            </a:p>
            <a:p>
              <a:pPr algn="r"/>
              <a:endParaRPr lang="de-DE" i="1" dirty="0"/>
            </a:p>
            <a:p>
              <a:pPr algn="r"/>
              <a:endParaRPr lang="de-DE" i="1" dirty="0" smtClean="0"/>
            </a:p>
            <a:p>
              <a:pPr algn="r"/>
              <a:endParaRPr lang="de-DE" i="1" dirty="0"/>
            </a:p>
            <a:p>
              <a:pPr algn="r"/>
              <a:endParaRPr lang="de-DE" i="1" dirty="0" smtClean="0"/>
            </a:p>
            <a:p>
              <a:pPr algn="r"/>
              <a:endParaRPr lang="de-DE" i="1" dirty="0"/>
            </a:p>
          </p:txBody>
        </p:sp>
        <p:sp>
          <p:nvSpPr>
            <p:cNvPr id="9" name="Textfeld 8"/>
            <p:cNvSpPr txBox="1"/>
            <p:nvPr/>
          </p:nvSpPr>
          <p:spPr>
            <a:xfrm>
              <a:off x="4319884" y="996053"/>
              <a:ext cx="9067177" cy="707886"/>
            </a:xfrm>
            <a:prstGeom prst="rect">
              <a:avLst/>
            </a:prstGeom>
            <a:noFill/>
          </p:spPr>
          <p:txBody>
            <a:bodyPr wrap="square" rtlCol="0">
              <a:spAutoFit/>
            </a:bodyPr>
            <a:lstStyle/>
            <a:p>
              <a:pPr algn="ctr"/>
              <a:endParaRPr lang="de-DE" sz="4000" dirty="0"/>
            </a:p>
          </p:txBody>
        </p:sp>
      </p:grpSp>
      <p:sp>
        <p:nvSpPr>
          <p:cNvPr id="11" name="Titel 1"/>
          <p:cNvSpPr txBox="1">
            <a:spLocks/>
          </p:cNvSpPr>
          <p:nvPr/>
        </p:nvSpPr>
        <p:spPr>
          <a:xfrm>
            <a:off x="3892491" y="2132592"/>
            <a:ext cx="8196045" cy="4187526"/>
          </a:xfrm>
          <a:prstGeom prst="rect">
            <a:avLst/>
          </a:prstGeom>
          <a:ln w="19050">
            <a:solidFill>
              <a:srgbClr val="84979D"/>
            </a:solidFill>
          </a:ln>
        </p:spPr>
        <p:txBody>
          <a:bodyPr vert="horz" lIns="180000" tIns="45720" rIns="180000" bIns="262800" rtlCol="0" anchor="b">
            <a:normAutofit/>
          </a:bodyPr>
          <a:lstStyle>
            <a:defPPr>
              <a:defRPr lang="de-DE"/>
            </a:defPPr>
            <a:lvl1pPr>
              <a:lnSpc>
                <a:spcPct val="90000"/>
              </a:lnSpc>
              <a:spcBef>
                <a:spcPct val="0"/>
              </a:spcBef>
              <a:buNone/>
              <a:defRPr sz="2000">
                <a:latin typeface="+mj-lt"/>
                <a:ea typeface="+mj-ea"/>
                <a:cs typeface="+mj-cs"/>
              </a:defRPr>
            </a:lvl1pPr>
          </a:lstStyle>
          <a:p>
            <a:endParaRPr lang="de-DE" dirty="0"/>
          </a:p>
        </p:txBody>
      </p:sp>
      <p:sp>
        <p:nvSpPr>
          <p:cNvPr id="12" name="Textfeld 11"/>
          <p:cNvSpPr txBox="1"/>
          <p:nvPr/>
        </p:nvSpPr>
        <p:spPr>
          <a:xfrm>
            <a:off x="4148246" y="3185469"/>
            <a:ext cx="7684533" cy="3077766"/>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de-DE" dirty="0" smtClean="0"/>
              <a:t>Städte werden durchschnittlich bei </a:t>
            </a:r>
            <a:r>
              <a:rPr lang="de-DE" b="1" dirty="0" smtClean="0">
                <a:solidFill>
                  <a:srgbClr val="FF0000"/>
                </a:solidFill>
              </a:rPr>
              <a:t>61 Projekten jährlich</a:t>
            </a:r>
            <a:r>
              <a:rPr lang="de-DE" dirty="0"/>
              <a:t> </a:t>
            </a:r>
            <a:r>
              <a:rPr lang="de-DE" dirty="0" smtClean="0"/>
              <a:t>unterstützt.</a:t>
            </a:r>
          </a:p>
          <a:p>
            <a:pPr marL="285750" indent="-285750">
              <a:spcAft>
                <a:spcPts val="1200"/>
              </a:spcAft>
              <a:buFont typeface="Arial" panose="020B0604020202020204" pitchFamily="34" charset="0"/>
              <a:buChar char="•"/>
            </a:pPr>
            <a:r>
              <a:rPr lang="de-DE" dirty="0" smtClean="0"/>
              <a:t>Seit </a:t>
            </a:r>
            <a:r>
              <a:rPr lang="de-DE" dirty="0"/>
              <a:t>Beginn </a:t>
            </a:r>
            <a:r>
              <a:rPr lang="de-DE" dirty="0" smtClean="0"/>
              <a:t>1992 wurden mehr als </a:t>
            </a:r>
            <a:r>
              <a:rPr lang="de-DE" dirty="0">
                <a:solidFill>
                  <a:srgbClr val="FF0000"/>
                </a:solidFill>
              </a:rPr>
              <a:t>1.400 </a:t>
            </a:r>
            <a:r>
              <a:rPr lang="de-DE" dirty="0"/>
              <a:t>Projekte </a:t>
            </a:r>
            <a:r>
              <a:rPr lang="de-DE" dirty="0" smtClean="0"/>
              <a:t/>
            </a:r>
            <a:br>
              <a:rPr lang="de-DE" dirty="0" smtClean="0"/>
            </a:br>
            <a:r>
              <a:rPr lang="de-DE" dirty="0" smtClean="0"/>
              <a:t>bei Gesamtkosten von </a:t>
            </a:r>
            <a:r>
              <a:rPr lang="de-DE" dirty="0" smtClean="0">
                <a:solidFill>
                  <a:srgbClr val="FF0000"/>
                </a:solidFill>
              </a:rPr>
              <a:t>€ 182,6 </a:t>
            </a:r>
            <a:r>
              <a:rPr lang="de-DE" dirty="0" err="1" smtClean="0">
                <a:solidFill>
                  <a:srgbClr val="FF0000"/>
                </a:solidFill>
              </a:rPr>
              <a:t>Mio</a:t>
            </a:r>
            <a:r>
              <a:rPr lang="de-DE" dirty="0" smtClean="0">
                <a:solidFill>
                  <a:srgbClr val="FF0000"/>
                </a:solidFill>
              </a:rPr>
              <a:t> </a:t>
            </a:r>
            <a:r>
              <a:rPr lang="de-DE" dirty="0" smtClean="0"/>
              <a:t>mit </a:t>
            </a:r>
            <a:r>
              <a:rPr lang="de-DE" dirty="0" smtClean="0">
                <a:solidFill>
                  <a:srgbClr val="FF0000"/>
                </a:solidFill>
              </a:rPr>
              <a:t>€ 45,6 </a:t>
            </a:r>
            <a:r>
              <a:rPr lang="de-DE" dirty="0" err="1" smtClean="0">
                <a:solidFill>
                  <a:srgbClr val="FF0000"/>
                </a:solidFill>
              </a:rPr>
              <a:t>Mio</a:t>
            </a:r>
            <a:r>
              <a:rPr lang="de-DE" dirty="0" smtClean="0">
                <a:solidFill>
                  <a:srgbClr val="FF0000"/>
                </a:solidFill>
              </a:rPr>
              <a:t> </a:t>
            </a:r>
            <a:r>
              <a:rPr lang="de-DE" dirty="0" smtClean="0"/>
              <a:t>gefördert</a:t>
            </a:r>
            <a:r>
              <a:rPr lang="de-DE" dirty="0"/>
              <a:t>. </a:t>
            </a:r>
            <a:endParaRPr lang="de-DE" dirty="0" smtClean="0"/>
          </a:p>
          <a:p>
            <a:pPr marL="285750" indent="-285750">
              <a:spcAft>
                <a:spcPts val="1200"/>
              </a:spcAft>
              <a:buFont typeface="Arial" panose="020B0604020202020204" pitchFamily="34" charset="0"/>
              <a:buChar char="•"/>
            </a:pPr>
            <a:r>
              <a:rPr lang="de-DE" dirty="0" smtClean="0"/>
              <a:t>2020 erstmals Stadtgemeinde </a:t>
            </a:r>
            <a:r>
              <a:rPr lang="de-DE" dirty="0" err="1" smtClean="0"/>
              <a:t>Melk</a:t>
            </a:r>
            <a:r>
              <a:rPr lang="de-DE" dirty="0" smtClean="0"/>
              <a:t> mit </a:t>
            </a:r>
            <a:r>
              <a:rPr lang="de-DE" dirty="0"/>
              <a:t>allen </a:t>
            </a:r>
            <a:r>
              <a:rPr lang="de-DE" dirty="0" smtClean="0"/>
              <a:t>Katastralgemeinden in Aktion aufgenommen &gt; </a:t>
            </a:r>
            <a:r>
              <a:rPr lang="de-DE" dirty="0" smtClean="0">
                <a:solidFill>
                  <a:srgbClr val="FF0000"/>
                </a:solidFill>
              </a:rPr>
              <a:t>Stadterneuerung XL.</a:t>
            </a:r>
          </a:p>
          <a:p>
            <a:pPr marL="285750" indent="-285750">
              <a:spcAft>
                <a:spcPts val="1200"/>
              </a:spcAft>
              <a:buFont typeface="Arial" panose="020B0604020202020204" pitchFamily="34" charset="0"/>
              <a:buChar char="•"/>
            </a:pPr>
            <a:r>
              <a:rPr lang="de-DE" dirty="0" smtClean="0"/>
              <a:t>Zurzeit </a:t>
            </a:r>
            <a:r>
              <a:rPr lang="de-DE" dirty="0"/>
              <a:t>sind </a:t>
            </a:r>
            <a:r>
              <a:rPr lang="de-DE" b="1" dirty="0">
                <a:solidFill>
                  <a:srgbClr val="FF0000"/>
                </a:solidFill>
              </a:rPr>
              <a:t>27 Städte </a:t>
            </a:r>
            <a:r>
              <a:rPr lang="de-DE" dirty="0"/>
              <a:t>Teil der </a:t>
            </a:r>
            <a:r>
              <a:rPr lang="de-DE" dirty="0" smtClean="0"/>
              <a:t>Aktion (Erfolgsgeschichte).</a:t>
            </a:r>
            <a:endParaRPr lang="de-DE" dirty="0"/>
          </a:p>
          <a:p>
            <a:pPr marL="285750" indent="-285750">
              <a:spcAft>
                <a:spcPts val="1200"/>
              </a:spcAft>
              <a:buFont typeface="Arial" panose="020B0604020202020204" pitchFamily="34" charset="0"/>
              <a:buChar char="•"/>
            </a:pPr>
            <a:endParaRPr lang="de-DE" dirty="0"/>
          </a:p>
          <a:p>
            <a:endParaRPr lang="de-DE" dirty="0"/>
          </a:p>
        </p:txBody>
      </p:sp>
      <p:pic>
        <p:nvPicPr>
          <p:cNvPr id="14" name="Grafik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7143" y="3176771"/>
            <a:ext cx="2264267" cy="2212913"/>
          </a:xfrm>
          <a:prstGeom prst="rect">
            <a:avLst/>
          </a:prstGeom>
        </p:spPr>
      </p:pic>
      <p:sp>
        <p:nvSpPr>
          <p:cNvPr id="2" name="Rechteck 1"/>
          <p:cNvSpPr/>
          <p:nvPr/>
        </p:nvSpPr>
        <p:spPr>
          <a:xfrm>
            <a:off x="1330036" y="371511"/>
            <a:ext cx="7443741" cy="1538883"/>
          </a:xfrm>
          <a:prstGeom prst="rect">
            <a:avLst/>
          </a:prstGeom>
        </p:spPr>
        <p:txBody>
          <a:bodyPr wrap="square">
            <a:spAutoFit/>
          </a:bodyPr>
          <a:lstStyle/>
          <a:p>
            <a:pPr lvl="0"/>
            <a:r>
              <a:rPr lang="de-DE" sz="4000" b="1" dirty="0">
                <a:solidFill>
                  <a:prstClr val="black"/>
                </a:solidFill>
              </a:rPr>
              <a:t>Stadterneuerung </a:t>
            </a:r>
          </a:p>
          <a:p>
            <a:pPr lvl="0"/>
            <a:r>
              <a:rPr lang="de-DE" dirty="0">
                <a:solidFill>
                  <a:prstClr val="black"/>
                </a:solidFill>
              </a:rPr>
              <a:t>Ziel:</a:t>
            </a:r>
          </a:p>
          <a:p>
            <a:pPr marL="285750" lvl="0" indent="-285750">
              <a:spcAft>
                <a:spcPts val="1200"/>
              </a:spcAft>
              <a:buFont typeface="Arial" panose="020B0604020202020204" pitchFamily="34" charset="0"/>
              <a:buChar char="•"/>
            </a:pPr>
            <a:r>
              <a:rPr lang="de-DE" dirty="0">
                <a:solidFill>
                  <a:prstClr val="black"/>
                </a:solidFill>
              </a:rPr>
              <a:t>Unterstützung der Städte, gemeinsam mit </a:t>
            </a:r>
            <a:r>
              <a:rPr lang="de-DE" dirty="0" err="1">
                <a:solidFill>
                  <a:prstClr val="black"/>
                </a:solidFill>
              </a:rPr>
              <a:t>BürgerInnen</a:t>
            </a:r>
            <a:r>
              <a:rPr lang="de-DE" dirty="0">
                <a:solidFill>
                  <a:prstClr val="black"/>
                </a:solidFill>
              </a:rPr>
              <a:t> Maßnahmen zur Stadtentwicklung und -erneuerung </a:t>
            </a:r>
            <a:r>
              <a:rPr lang="de-DE" dirty="0" smtClean="0">
                <a:solidFill>
                  <a:prstClr val="black"/>
                </a:solidFill>
              </a:rPr>
              <a:t>umzusetzen.</a:t>
            </a:r>
            <a:endParaRPr lang="de-AT" dirty="0"/>
          </a:p>
        </p:txBody>
      </p:sp>
    </p:spTree>
    <p:extLst>
      <p:ext uri="{BB962C8B-B14F-4D97-AF65-F5344CB8AC3E}">
        <p14:creationId xmlns:p14="http://schemas.microsoft.com/office/powerpoint/2010/main" val="23259301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1182953" y="256784"/>
            <a:ext cx="8494422" cy="3844129"/>
          </a:xfrm>
          <a:prstGeom prst="rect">
            <a:avLst/>
          </a:prstGeom>
          <a:noFill/>
        </p:spPr>
        <p:txBody>
          <a:bodyPr wrap="square" rtlCol="0">
            <a:spAutoFit/>
          </a:bodyPr>
          <a:lstStyle/>
          <a:p>
            <a:r>
              <a:rPr lang="de-DE" sz="4000" b="1" u="sng" dirty="0"/>
              <a:t>Themenschwerpunkte der Aktionen </a:t>
            </a:r>
            <a:endParaRPr lang="de-DE" sz="4000" dirty="0" smtClean="0"/>
          </a:p>
          <a:p>
            <a:pPr marL="285750" indent="-285750">
              <a:lnSpc>
                <a:spcPct val="130000"/>
              </a:lnSpc>
              <a:buFont typeface="Arial" panose="020B0604020202020204" pitchFamily="34" charset="0"/>
              <a:buChar char="•"/>
            </a:pPr>
            <a:r>
              <a:rPr lang="de-DE" dirty="0" smtClean="0"/>
              <a:t>Soziales Leben – Miteinander</a:t>
            </a:r>
            <a:br>
              <a:rPr lang="de-DE" dirty="0" smtClean="0"/>
            </a:br>
            <a:r>
              <a:rPr lang="de-DE" dirty="0" smtClean="0"/>
              <a:t>	Miniladen mit </a:t>
            </a:r>
            <a:r>
              <a:rPr lang="de-DE" dirty="0" err="1" smtClean="0"/>
              <a:t>digit</a:t>
            </a:r>
            <a:r>
              <a:rPr lang="de-DE" dirty="0" smtClean="0"/>
              <a:t>. Bezahlsystem</a:t>
            </a:r>
            <a:br>
              <a:rPr lang="de-DE" dirty="0" smtClean="0"/>
            </a:br>
            <a:r>
              <a:rPr lang="de-DE" dirty="0" smtClean="0"/>
              <a:t>	Stolz auf unser Dorf</a:t>
            </a:r>
          </a:p>
          <a:p>
            <a:pPr marL="285750" indent="-285750">
              <a:lnSpc>
                <a:spcPct val="130000"/>
              </a:lnSpc>
              <a:buFont typeface="Arial" panose="020B0604020202020204" pitchFamily="34" charset="0"/>
              <a:buChar char="•"/>
            </a:pPr>
            <a:r>
              <a:rPr lang="de-DE" dirty="0" smtClean="0"/>
              <a:t>Digitalisierung</a:t>
            </a:r>
            <a:br>
              <a:rPr lang="de-DE" dirty="0" smtClean="0"/>
            </a:br>
            <a:r>
              <a:rPr lang="de-DE" dirty="0" smtClean="0"/>
              <a:t>	Fachtagung</a:t>
            </a:r>
            <a:endParaRPr lang="de-DE" dirty="0"/>
          </a:p>
          <a:p>
            <a:pPr marL="285750" indent="-285750">
              <a:lnSpc>
                <a:spcPct val="130000"/>
              </a:lnSpc>
              <a:buFont typeface="Arial" panose="020B0604020202020204" pitchFamily="34" charset="0"/>
              <a:buChar char="•"/>
            </a:pPr>
            <a:r>
              <a:rPr lang="de-DE" dirty="0"/>
              <a:t>Stadt- und </a:t>
            </a:r>
            <a:r>
              <a:rPr lang="de-DE" dirty="0" smtClean="0"/>
              <a:t>Ortskernbelebung</a:t>
            </a:r>
            <a:br>
              <a:rPr lang="de-DE" dirty="0" smtClean="0"/>
            </a:br>
            <a:r>
              <a:rPr lang="de-DE" dirty="0" smtClean="0"/>
              <a:t>	Fachexkursion</a:t>
            </a:r>
            <a:endParaRPr lang="de-DE" dirty="0"/>
          </a:p>
          <a:p>
            <a:pPr algn="ctr"/>
            <a:endParaRPr lang="de-DE" sz="4000" dirty="0"/>
          </a:p>
        </p:txBody>
      </p:sp>
      <p:sp>
        <p:nvSpPr>
          <p:cNvPr id="11" name="Titel 1"/>
          <p:cNvSpPr txBox="1">
            <a:spLocks/>
          </p:cNvSpPr>
          <p:nvPr/>
        </p:nvSpPr>
        <p:spPr>
          <a:xfrm>
            <a:off x="3892491" y="3925454"/>
            <a:ext cx="8196045" cy="2394663"/>
          </a:xfrm>
          <a:prstGeom prst="rect">
            <a:avLst/>
          </a:prstGeom>
          <a:ln w="19050">
            <a:solidFill>
              <a:srgbClr val="84979D"/>
            </a:solidFill>
          </a:ln>
        </p:spPr>
        <p:txBody>
          <a:bodyPr vert="horz" lIns="180000" tIns="45720" rIns="180000" bIns="262800" rtlCol="0" anchor="b">
            <a:normAutofit/>
          </a:bodyPr>
          <a:lstStyle>
            <a:defPPr>
              <a:defRPr lang="de-DE"/>
            </a:defPPr>
            <a:lvl1pPr>
              <a:lnSpc>
                <a:spcPct val="90000"/>
              </a:lnSpc>
              <a:spcBef>
                <a:spcPct val="0"/>
              </a:spcBef>
              <a:buNone/>
              <a:defRPr sz="2000">
                <a:latin typeface="+mj-lt"/>
                <a:ea typeface="+mj-ea"/>
                <a:cs typeface="+mj-cs"/>
              </a:defRPr>
            </a:lvl1pPr>
          </a:lstStyle>
          <a:p>
            <a:endParaRPr lang="de-DE" dirty="0"/>
          </a:p>
        </p:txBody>
      </p:sp>
      <p:sp>
        <p:nvSpPr>
          <p:cNvPr id="12" name="Textfeld 11"/>
          <p:cNvSpPr txBox="1"/>
          <p:nvPr/>
        </p:nvSpPr>
        <p:spPr>
          <a:xfrm>
            <a:off x="4073593" y="4088738"/>
            <a:ext cx="7684533" cy="2231380"/>
          </a:xfrm>
          <a:prstGeom prst="rect">
            <a:avLst/>
          </a:prstGeom>
          <a:noFill/>
        </p:spPr>
        <p:txBody>
          <a:bodyPr wrap="square" rtlCol="0">
            <a:spAutoFit/>
          </a:bodyPr>
          <a:lstStyle/>
          <a:p>
            <a:r>
              <a:rPr lang="de-DE" sz="4000" b="1" dirty="0" smtClean="0"/>
              <a:t>Projektwettbewerb</a:t>
            </a:r>
            <a:endParaRPr lang="de-DE" sz="4000" b="1" dirty="0"/>
          </a:p>
          <a:p>
            <a:pPr marL="285750" indent="-285750">
              <a:buFont typeface="Arial" panose="020B0604020202020204" pitchFamily="34" charset="0"/>
              <a:buChar char="•"/>
            </a:pPr>
            <a:r>
              <a:rPr lang="de-DE" dirty="0" smtClean="0"/>
              <a:t>3 Schwerpunkte</a:t>
            </a:r>
            <a:endParaRPr lang="de-DE" dirty="0"/>
          </a:p>
          <a:p>
            <a:pPr marL="285750" indent="-285750">
              <a:buFont typeface="Arial" panose="020B0604020202020204" pitchFamily="34" charset="0"/>
              <a:buChar char="•"/>
            </a:pPr>
            <a:r>
              <a:rPr lang="de-DE" dirty="0" smtClean="0"/>
              <a:t>Ganzheitlichkeit </a:t>
            </a:r>
            <a:r>
              <a:rPr lang="de-DE" dirty="0"/>
              <a:t>(Europäischer Dorferneuerungspreis)</a:t>
            </a:r>
          </a:p>
          <a:p>
            <a:pPr marL="285750" indent="-285750">
              <a:buFont typeface="Arial" panose="020B0604020202020204" pitchFamily="34" charset="0"/>
              <a:buChar char="•"/>
            </a:pPr>
            <a:endParaRPr lang="de-DE" dirty="0"/>
          </a:p>
          <a:p>
            <a:pPr>
              <a:lnSpc>
                <a:spcPct val="150000"/>
              </a:lnSpc>
            </a:pPr>
            <a:endParaRPr lang="de-DE" dirty="0"/>
          </a:p>
          <a:p>
            <a:endParaRPr lang="de-DE" dirty="0"/>
          </a:p>
        </p:txBody>
      </p:sp>
      <p:pic>
        <p:nvPicPr>
          <p:cNvPr id="14" name="Grafik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8843" y="3657062"/>
            <a:ext cx="2264267" cy="2212913"/>
          </a:xfrm>
          <a:prstGeom prst="rect">
            <a:avLst/>
          </a:prstGeom>
        </p:spPr>
      </p:pic>
      <p:sp>
        <p:nvSpPr>
          <p:cNvPr id="15" name="Titel 1"/>
          <p:cNvSpPr txBox="1">
            <a:spLocks/>
          </p:cNvSpPr>
          <p:nvPr/>
        </p:nvSpPr>
        <p:spPr>
          <a:xfrm>
            <a:off x="966411" y="240526"/>
            <a:ext cx="8196045" cy="3213874"/>
          </a:xfrm>
          <a:prstGeom prst="rect">
            <a:avLst/>
          </a:prstGeom>
          <a:ln w="19050">
            <a:solidFill>
              <a:srgbClr val="84979D"/>
            </a:solidFill>
          </a:ln>
        </p:spPr>
        <p:txBody>
          <a:bodyPr vert="horz" lIns="180000" tIns="45720" rIns="180000" bIns="262800" rtlCol="0" anchor="b">
            <a:normAutofit/>
          </a:bodyPr>
          <a:lstStyle>
            <a:defPPr>
              <a:defRPr lang="de-DE"/>
            </a:defPPr>
            <a:lvl1pPr>
              <a:lnSpc>
                <a:spcPct val="90000"/>
              </a:lnSpc>
              <a:spcBef>
                <a:spcPct val="0"/>
              </a:spcBef>
              <a:buNone/>
              <a:defRPr sz="2000">
                <a:latin typeface="+mj-lt"/>
                <a:ea typeface="+mj-ea"/>
                <a:cs typeface="+mj-cs"/>
              </a:defRPr>
            </a:lvl1pPr>
          </a:lstStyle>
          <a:p>
            <a:endParaRPr lang="de-DE" dirty="0"/>
          </a:p>
        </p:txBody>
      </p:sp>
    </p:spTree>
    <p:extLst>
      <p:ext uri="{BB962C8B-B14F-4D97-AF65-F5344CB8AC3E}">
        <p14:creationId xmlns:p14="http://schemas.microsoft.com/office/powerpoint/2010/main" val="71157333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1356</Words>
  <Application>Microsoft Office PowerPoint</Application>
  <PresentationFormat>Breitbild</PresentationFormat>
  <Paragraphs>492</Paragraphs>
  <Slides>39</Slides>
  <Notes>25</Notes>
  <HiddenSlides>0</HiddenSlides>
  <MMClips>0</MMClips>
  <ScaleCrop>false</ScaleCrop>
  <HeadingPairs>
    <vt:vector size="6" baseType="variant">
      <vt:variant>
        <vt:lpstr>Verwendete Schriftarten</vt:lpstr>
      </vt:variant>
      <vt:variant>
        <vt:i4>5</vt:i4>
      </vt:variant>
      <vt:variant>
        <vt:lpstr>Design</vt:lpstr>
      </vt:variant>
      <vt:variant>
        <vt:i4>2</vt:i4>
      </vt:variant>
      <vt:variant>
        <vt:lpstr>Folientitel</vt:lpstr>
      </vt:variant>
      <vt:variant>
        <vt:i4>39</vt:i4>
      </vt:variant>
    </vt:vector>
  </HeadingPairs>
  <TitlesOfParts>
    <vt:vector size="46" baseType="lpstr">
      <vt:lpstr>Arial</vt:lpstr>
      <vt:lpstr>Calibri</vt:lpstr>
      <vt:lpstr>Calibri Light</vt:lpstr>
      <vt:lpstr>Times New Roman</vt:lpstr>
      <vt:lpstr>Wingdings</vt:lpstr>
      <vt:lpstr>Office</vt:lpstr>
      <vt:lpstr>2_Office</vt:lpstr>
      <vt:lpstr>Städte für Bürgerinnen und Bürger</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Fragen  im Chat  mit Handheben per Klick  mit Handheben im Bild </vt:lpstr>
      <vt:lpstr>Die Kraft der Gemeinsamkeit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bmd34</dc:creator>
  <cp:lastModifiedBy>Sabine Klimitsch</cp:lastModifiedBy>
  <cp:revision>158</cp:revision>
  <cp:lastPrinted>2019-01-15T08:15:40Z</cp:lastPrinted>
  <dcterms:created xsi:type="dcterms:W3CDTF">2018-11-21T13:12:44Z</dcterms:created>
  <dcterms:modified xsi:type="dcterms:W3CDTF">2021-04-29T13:19:13Z</dcterms:modified>
</cp:coreProperties>
</file>