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43" r:id="rId2"/>
    <p:sldId id="701" r:id="rId3"/>
    <p:sldId id="702" r:id="rId4"/>
    <p:sldId id="646" r:id="rId5"/>
    <p:sldId id="685" r:id="rId6"/>
    <p:sldId id="682" r:id="rId7"/>
    <p:sldId id="683" r:id="rId8"/>
    <p:sldId id="684" r:id="rId9"/>
    <p:sldId id="703" r:id="rId10"/>
    <p:sldId id="686" r:id="rId11"/>
    <p:sldId id="687" r:id="rId12"/>
    <p:sldId id="689" r:id="rId13"/>
    <p:sldId id="678" r:id="rId14"/>
    <p:sldId id="650" r:id="rId15"/>
    <p:sldId id="700" r:id="rId16"/>
    <p:sldId id="690" r:id="rId17"/>
    <p:sldId id="657" r:id="rId18"/>
    <p:sldId id="676" r:id="rId19"/>
    <p:sldId id="693" r:id="rId20"/>
    <p:sldId id="694" r:id="rId21"/>
    <p:sldId id="695" r:id="rId22"/>
    <p:sldId id="696" r:id="rId23"/>
    <p:sldId id="697" r:id="rId24"/>
    <p:sldId id="674" r:id="rId2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85017A3-A06F-4C46-8D20-3349BF970F2D}">
          <p14:sldIdLst>
            <p14:sldId id="643"/>
            <p14:sldId id="701"/>
            <p14:sldId id="702"/>
            <p14:sldId id="646"/>
            <p14:sldId id="685"/>
            <p14:sldId id="682"/>
            <p14:sldId id="683"/>
            <p14:sldId id="684"/>
            <p14:sldId id="703"/>
            <p14:sldId id="686"/>
          </p14:sldIdLst>
        </p14:section>
        <p14:section name="Abschnitt ohne Titel" id="{BDE65979-CF9A-4132-B962-7C09207A59AE}">
          <p14:sldIdLst>
            <p14:sldId id="687"/>
            <p14:sldId id="689"/>
            <p14:sldId id="678"/>
            <p14:sldId id="650"/>
            <p14:sldId id="700"/>
            <p14:sldId id="690"/>
            <p14:sldId id="657"/>
            <p14:sldId id="676"/>
            <p14:sldId id="693"/>
            <p14:sldId id="694"/>
            <p14:sldId id="695"/>
            <p14:sldId id="696"/>
            <p14:sldId id="697"/>
            <p14:sldId id="6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a Fuchs" initials="BF" lastIdx="2" clrIdx="0">
    <p:extLst/>
  </p:cmAuthor>
  <p:cmAuthor id="2" name="Wibke Strahl-Naderer" initials="WS" lastIdx="1" clrIdx="1">
    <p:extLst/>
  </p:cmAuthor>
  <p:cmAuthor id="3" name="Hewlett-Packard Company" initials="HC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8B32"/>
    <a:srgbClr val="8EB149"/>
    <a:srgbClr val="A591BD"/>
    <a:srgbClr val="FF9900"/>
    <a:srgbClr val="FFD03B"/>
    <a:srgbClr val="FFCD2D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7" autoAdjust="0"/>
  </p:normalViewPr>
  <p:slideViewPr>
    <p:cSldViewPr>
      <p:cViewPr varScale="1">
        <p:scale>
          <a:sx n="60" d="100"/>
          <a:sy n="60" d="100"/>
        </p:scale>
        <p:origin x="41" y="5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2-24T11:00:40.352" idx="1">
    <p:pos x="3358" y="918"/>
    <p:text>Hast Du da nicht auch ein Fotot vom einem Regionalen AST? Mitfahrbankerl dafür streichen?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3B2A9-B72E-408F-B86F-96AE22AE86B1}" type="datetimeFigureOut">
              <a:rPr lang="de-AT" smtClean="0"/>
              <a:t>24.02.2021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E1F05-A06F-4702-A750-290BA461EA8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291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26C38-D978-40DA-B788-6ABAEDBFB6B2}" type="datetimeFigureOut">
              <a:rPr lang="de-AT" smtClean="0"/>
              <a:t>24.02.2021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46536-1BFD-4EB8-ACC4-210E4B4A118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252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13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85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8" descr="036_0011_NoeRegional_PPT_4_3_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" y="0"/>
            <a:ext cx="1215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3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840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258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589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8" descr="036_0011_NoeRegional_PPT_4_3_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" y="0"/>
            <a:ext cx="1215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376" y="1348996"/>
            <a:ext cx="109728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42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19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85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68" y="1662286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12749" y="234888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39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67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28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34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97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FB55A-E46D-4ECB-BBD5-1E9C7BC1CF78}" type="datetimeFigureOut">
              <a:rPr lang="de-DE" smtClean="0"/>
              <a:t>24.02.2021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8ED50-5B8E-4978-8F0D-CBDD1AE4F254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702" y="5878444"/>
            <a:ext cx="2591298" cy="8605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6594"/>
            <a:ext cx="2664047" cy="1068150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5916706" y="213227"/>
            <a:ext cx="5665694" cy="714642"/>
            <a:chOff x="5735960" y="193572"/>
            <a:chExt cx="5665694" cy="714642"/>
          </a:xfrm>
        </p:grpSpPr>
        <p:pic>
          <p:nvPicPr>
            <p:cNvPr id="12" name="Grafik 11"/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011"/>
            <a:stretch/>
          </p:blipFill>
          <p:spPr>
            <a:xfrm>
              <a:off x="5735960" y="193572"/>
              <a:ext cx="5079494" cy="71464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127" y="257106"/>
              <a:ext cx="2518527" cy="465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596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5" r:id="rId13"/>
    <p:sldLayoutId id="2147483704" r:id="rId14"/>
    <p:sldLayoutId id="2147483706" r:id="rId15"/>
    <p:sldLayoutId id="2147483703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1847528" y="1412776"/>
            <a:ext cx="7177389" cy="5260548"/>
            <a:chOff x="741871" y="1431985"/>
            <a:chExt cx="7660257" cy="5614458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"/>
            <a:stretch/>
          </p:blipFill>
          <p:spPr>
            <a:xfrm>
              <a:off x="741871" y="1431985"/>
              <a:ext cx="7660257" cy="5614458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862642" y="6383546"/>
              <a:ext cx="1897811" cy="47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11110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4" name="Rechteck 3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463137" y="1195599"/>
            <a:ext cx="11321495" cy="4249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b="1" dirty="0" smtClean="0"/>
              <a:t>Park &amp; Ride</a:t>
            </a:r>
            <a:r>
              <a:rPr lang="de-DE" sz="2400" b="1" dirty="0"/>
              <a:t>, </a:t>
            </a:r>
            <a:r>
              <a:rPr lang="de-DE" sz="2400" b="1" dirty="0" smtClean="0"/>
              <a:t>Bike &amp; Ride</a:t>
            </a:r>
            <a:r>
              <a:rPr lang="de-DE" sz="2400" b="1" dirty="0"/>
              <a:t>, </a:t>
            </a:r>
            <a:r>
              <a:rPr lang="de-DE" sz="2400" b="1" dirty="0" smtClean="0"/>
              <a:t>Elternhaltestellen (</a:t>
            </a:r>
            <a:r>
              <a:rPr lang="de-DE" sz="2400" b="1" dirty="0"/>
              <a:t>Kiss &amp; Ride </a:t>
            </a:r>
            <a:r>
              <a:rPr lang="de-DE" sz="2400" b="1" dirty="0" smtClean="0"/>
              <a:t>) und </a:t>
            </a:r>
            <a:r>
              <a:rPr lang="de-DE" sz="2400" b="1" dirty="0"/>
              <a:t>Park </a:t>
            </a:r>
            <a:r>
              <a:rPr lang="de-DE" sz="2400" b="1" dirty="0" smtClean="0"/>
              <a:t>&amp; Drive Anlagen</a:t>
            </a:r>
          </a:p>
          <a:p>
            <a:pPr lvl="0"/>
            <a:endParaRPr lang="de-DE" sz="500" b="1" dirty="0" smtClean="0"/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Betreuung </a:t>
            </a:r>
            <a:r>
              <a:rPr lang="de-DE" sz="2400" dirty="0"/>
              <a:t>des Projekt </a:t>
            </a:r>
            <a:r>
              <a:rPr lang="de-DE" sz="2400" dirty="0" smtClean="0"/>
              <a:t>„NÖ-Pendlergaragen Wien“ bei </a:t>
            </a:r>
            <a:r>
              <a:rPr lang="de-DE" sz="2400" dirty="0"/>
              <a:t>ÖV-Knotenpunkten zur Unterstützung multimodaler Mobilitätsketten</a:t>
            </a:r>
            <a:endParaRPr lang="de-AT" sz="2400" dirty="0"/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Bedarfserhebungen für P&amp;R-, B&amp;R- und </a:t>
            </a:r>
            <a:r>
              <a:rPr lang="de-DE" sz="2400" dirty="0" smtClean="0"/>
              <a:t>P&amp;D-Anlagen b. Gemeinden und Weiterleitung an zuständige Stellen des Land NÖ </a:t>
            </a:r>
            <a:r>
              <a:rPr lang="de-DE" sz="2400" dirty="0" smtClean="0">
                <a:sym typeface="Wingdings" panose="05000000000000000000" pitchFamily="2" charset="2"/>
              </a:rPr>
              <a:t> Abwägen von Umsetzungsmöglichkeiten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ym typeface="Wingdings" panose="05000000000000000000" pitchFamily="2" charset="2"/>
              </a:rPr>
              <a:t>Bewusstseinsbildung für Multimodalität und Mobilitätswegeketten</a:t>
            </a:r>
            <a:endParaRPr lang="de-DE" sz="2400" dirty="0" smtClean="0"/>
          </a:p>
          <a:p>
            <a:pPr lvl="1"/>
            <a:endParaRPr lang="de-AT" sz="2400" dirty="0"/>
          </a:p>
          <a:p>
            <a:r>
              <a:rPr lang="de-DE" sz="2400" b="1" dirty="0"/>
              <a:t>GIP (</a:t>
            </a:r>
            <a:r>
              <a:rPr lang="de-DE" sz="2400" b="1" dirty="0" err="1"/>
              <a:t>Graphenintegrations</a:t>
            </a:r>
            <a:r>
              <a:rPr lang="de-DE" sz="2400" b="1" dirty="0"/>
              <a:t>-Plattform</a:t>
            </a:r>
            <a:r>
              <a:rPr lang="de-DE" sz="2400" b="1" dirty="0" smtClean="0"/>
              <a:t>)</a:t>
            </a:r>
          </a:p>
          <a:p>
            <a:endParaRPr lang="de-DE" sz="5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Grundinfo und Monitoring der </a:t>
            </a:r>
            <a:r>
              <a:rPr lang="de-DE" sz="2400" dirty="0" smtClean="0"/>
              <a:t>Daten</a:t>
            </a:r>
            <a:endParaRPr lang="de-AT" sz="24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63136" y="5628906"/>
            <a:ext cx="3544632" cy="668298"/>
            <a:chOff x="463136" y="5661248"/>
            <a:chExt cx="3544632" cy="668298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36" y="5884596"/>
              <a:ext cx="946281" cy="44495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880" y="5878286"/>
              <a:ext cx="955712" cy="45126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898" y="5661248"/>
              <a:ext cx="540766" cy="668298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4" r="25793"/>
            <a:stretch/>
          </p:blipFill>
          <p:spPr>
            <a:xfrm>
              <a:off x="3706410" y="5887696"/>
              <a:ext cx="301358" cy="4212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121" y="5878286"/>
              <a:ext cx="551607" cy="427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0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4" name="Rechteck 3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63136" y="5517232"/>
            <a:ext cx="3544632" cy="668298"/>
            <a:chOff x="463136" y="5661248"/>
            <a:chExt cx="3544632" cy="668298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36" y="5884596"/>
              <a:ext cx="946281" cy="44495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880" y="5878286"/>
              <a:ext cx="955712" cy="45126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898" y="5661248"/>
              <a:ext cx="540766" cy="668298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4" r="25793"/>
            <a:stretch/>
          </p:blipFill>
          <p:spPr>
            <a:xfrm>
              <a:off x="3706410" y="5887696"/>
              <a:ext cx="301358" cy="42120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121" y="5878286"/>
              <a:ext cx="551607" cy="427510"/>
            </a:xfrm>
            <a:prstGeom prst="rect">
              <a:avLst/>
            </a:prstGeom>
          </p:spPr>
        </p:pic>
      </p:grpSp>
      <p:sp>
        <p:nvSpPr>
          <p:cNvPr id="14" name="Rechteck 13"/>
          <p:cNvSpPr/>
          <p:nvPr/>
        </p:nvSpPr>
        <p:spPr>
          <a:xfrm>
            <a:off x="297490" y="1664408"/>
            <a:ext cx="7238670" cy="2618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AT" sz="2400" dirty="0" smtClean="0"/>
              <a:t>5 fachspezifisch </a:t>
            </a:r>
            <a:r>
              <a:rPr lang="de-AT" sz="2400" dirty="0"/>
              <a:t>ausgebildete </a:t>
            </a:r>
            <a:r>
              <a:rPr lang="de-AT" sz="2400" dirty="0" err="1" smtClean="0"/>
              <a:t>MobilitätsmanagerInnen</a:t>
            </a:r>
            <a:endParaRPr lang="de-AT" sz="2400" dirty="0" smtClean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AT" sz="2400" dirty="0"/>
              <a:t>Qualifikation durch </a:t>
            </a:r>
            <a:r>
              <a:rPr lang="de-AT" sz="2400" dirty="0" smtClean="0"/>
              <a:t>ausgewählte </a:t>
            </a:r>
            <a:r>
              <a:rPr lang="de-AT" sz="2400" dirty="0"/>
              <a:t>Kurse  bei </a:t>
            </a:r>
            <a:r>
              <a:rPr lang="de-AT" sz="2400" dirty="0" smtClean="0"/>
              <a:t>FSV</a:t>
            </a:r>
            <a:endParaRPr lang="de-AT" sz="2400" dirty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AT" sz="2400" dirty="0" smtClean="0"/>
              <a:t>Zertifizierung </a:t>
            </a:r>
            <a:r>
              <a:rPr lang="de-AT" sz="2400" dirty="0"/>
              <a:t>nach Prüfungsabnahme durch </a:t>
            </a:r>
            <a:r>
              <a:rPr lang="de-AT" sz="2400" dirty="0" smtClean="0"/>
              <a:t>RU7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AT" sz="2400" dirty="0" smtClean="0"/>
              <a:t>Themen von Verkehrsberuhigung über Parkraumbewirtschaftung bis hin zur	 Verbesserung d. Rad- u. Fußwegenetzes u.v.m.</a:t>
            </a:r>
            <a:endParaRPr lang="de-AT" sz="2400" dirty="0"/>
          </a:p>
        </p:txBody>
      </p:sp>
      <p:sp>
        <p:nvSpPr>
          <p:cNvPr id="15" name="Abgerundetes Rechteck 14"/>
          <p:cNvSpPr/>
          <p:nvPr/>
        </p:nvSpPr>
        <p:spPr>
          <a:xfrm>
            <a:off x="4679783" y="4632676"/>
            <a:ext cx="2053085" cy="5607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 err="1" smtClean="0"/>
              <a:t>Fachexpertenpool</a:t>
            </a:r>
            <a:endParaRPr lang="de-DE" sz="1400" dirty="0" smtClean="0"/>
          </a:p>
          <a:p>
            <a:pPr algn="ctr"/>
            <a:r>
              <a:rPr lang="de-DE" sz="1400" dirty="0" smtClean="0"/>
              <a:t>Land/Externe</a:t>
            </a:r>
            <a:endParaRPr lang="de-AT" sz="1400" dirty="0"/>
          </a:p>
        </p:txBody>
      </p:sp>
      <p:sp>
        <p:nvSpPr>
          <p:cNvPr id="16" name="Abgerundetes Rechteck 15"/>
          <p:cNvSpPr/>
          <p:nvPr/>
        </p:nvSpPr>
        <p:spPr>
          <a:xfrm>
            <a:off x="7249908" y="2740660"/>
            <a:ext cx="2053085" cy="3543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Anfrage der Gemeinde</a:t>
            </a:r>
            <a:endParaRPr lang="de-AT" sz="1400" dirty="0"/>
          </a:p>
        </p:txBody>
      </p:sp>
      <p:sp>
        <p:nvSpPr>
          <p:cNvPr id="17" name="Abgerundetes Rechteck 16"/>
          <p:cNvSpPr/>
          <p:nvPr/>
        </p:nvSpPr>
        <p:spPr>
          <a:xfrm>
            <a:off x="7249909" y="3468872"/>
            <a:ext cx="2053085" cy="354372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Auftrag des Landes RU7</a:t>
            </a:r>
            <a:endParaRPr lang="de-AT" sz="1400" dirty="0"/>
          </a:p>
        </p:txBody>
      </p:sp>
      <p:sp>
        <p:nvSpPr>
          <p:cNvPr id="18" name="Abgerundetes Rechteck 17"/>
          <p:cNvSpPr/>
          <p:nvPr/>
        </p:nvSpPr>
        <p:spPr>
          <a:xfrm>
            <a:off x="7249909" y="4173505"/>
            <a:ext cx="2053085" cy="1277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Verkehrsberatung</a:t>
            </a:r>
          </a:p>
          <a:p>
            <a:pPr algn="ctr"/>
            <a:r>
              <a:rPr lang="de-DE" sz="1400" dirty="0" smtClean="0"/>
              <a:t>Analyse</a:t>
            </a:r>
          </a:p>
          <a:p>
            <a:pPr algn="ctr"/>
            <a:endParaRPr lang="de-DE" sz="1400" dirty="0" smtClean="0"/>
          </a:p>
          <a:p>
            <a:pPr algn="ctr"/>
            <a:r>
              <a:rPr lang="de-DE" sz="1400" dirty="0" smtClean="0"/>
              <a:t>Empfehlungsschreiben Maßnahmen- und Lösungsspektrum</a:t>
            </a:r>
            <a:endParaRPr lang="de-AT" sz="1400" dirty="0"/>
          </a:p>
        </p:txBody>
      </p:sp>
      <p:sp>
        <p:nvSpPr>
          <p:cNvPr id="19" name="Abgerundetes Rechteck 18"/>
          <p:cNvSpPr/>
          <p:nvPr/>
        </p:nvSpPr>
        <p:spPr>
          <a:xfrm>
            <a:off x="9571071" y="3452143"/>
            <a:ext cx="2053085" cy="336431"/>
          </a:xfrm>
          <a:prstGeom prst="round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Periodische Reflexion</a:t>
            </a:r>
            <a:endParaRPr lang="de-AT" sz="1400" dirty="0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6741114" y="4913034"/>
            <a:ext cx="508794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endCxn id="19" idx="2"/>
          </p:cNvCxnSpPr>
          <p:nvPr/>
        </p:nvCxnSpPr>
        <p:spPr>
          <a:xfrm flipV="1">
            <a:off x="10596301" y="3788574"/>
            <a:ext cx="1313" cy="1023829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28"/>
          <p:cNvCxnSpPr>
            <a:stCxn id="18" idx="3"/>
          </p:cNvCxnSpPr>
          <p:nvPr/>
        </p:nvCxnSpPr>
        <p:spPr>
          <a:xfrm>
            <a:off x="9302994" y="4812403"/>
            <a:ext cx="2638120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30"/>
          <p:cNvCxnSpPr/>
          <p:nvPr/>
        </p:nvCxnSpPr>
        <p:spPr>
          <a:xfrm>
            <a:off x="9302994" y="2932013"/>
            <a:ext cx="2638120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31"/>
          <p:cNvCxnSpPr/>
          <p:nvPr/>
        </p:nvCxnSpPr>
        <p:spPr>
          <a:xfrm>
            <a:off x="11941114" y="2917846"/>
            <a:ext cx="0" cy="1894557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16" idx="2"/>
            <a:endCxn id="17" idx="0"/>
          </p:cNvCxnSpPr>
          <p:nvPr/>
        </p:nvCxnSpPr>
        <p:spPr>
          <a:xfrm>
            <a:off x="8276451" y="3095032"/>
            <a:ext cx="1" cy="3738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7" idx="2"/>
          </p:cNvCxnSpPr>
          <p:nvPr/>
        </p:nvCxnSpPr>
        <p:spPr>
          <a:xfrm>
            <a:off x="8276452" y="3823244"/>
            <a:ext cx="1" cy="36504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290570" y="1015233"/>
            <a:ext cx="8057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Kostenlose Verkehrsberatung für Gemeinden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6617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4" name="Rechteck 3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805354"/>
            <a:ext cx="8586689" cy="227972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9801" y="1124744"/>
            <a:ext cx="2861973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b="1" dirty="0" smtClean="0">
                <a:solidFill>
                  <a:prstClr val="black"/>
                </a:solidFill>
              </a:rPr>
              <a:t>Mobilitätsfeste</a:t>
            </a:r>
          </a:p>
          <a:p>
            <a:r>
              <a:rPr lang="de-AT" sz="3000" dirty="0" smtClean="0">
                <a:solidFill>
                  <a:prstClr val="black"/>
                </a:solidFill>
              </a:rPr>
              <a:t>an multimodalen Knoten</a:t>
            </a:r>
            <a:endParaRPr lang="de-DE" sz="3000" dirty="0" smtClean="0">
              <a:solidFill>
                <a:prstClr val="black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01" y="3130280"/>
            <a:ext cx="5591579" cy="372771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 b="3150"/>
          <a:stretch/>
        </p:blipFill>
        <p:spPr>
          <a:xfrm>
            <a:off x="3531774" y="1188223"/>
            <a:ext cx="3603000" cy="261713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686127" y="1124744"/>
            <a:ext cx="41125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500" dirty="0" smtClean="0">
                <a:solidFill>
                  <a:prstClr val="black"/>
                </a:solidFill>
              </a:rPr>
              <a:t>Mobilität </a:t>
            </a:r>
            <a:r>
              <a:rPr lang="de-AT" sz="2500" dirty="0">
                <a:solidFill>
                  <a:prstClr val="black"/>
                </a:solidFill>
              </a:rPr>
              <a:t>zum </a:t>
            </a:r>
            <a:r>
              <a:rPr lang="de-AT" sz="2500" dirty="0" smtClean="0">
                <a:solidFill>
                  <a:prstClr val="black"/>
                </a:solidFill>
              </a:rPr>
              <a:t>Anfassen, Ausprobieren </a:t>
            </a:r>
            <a:r>
              <a:rPr lang="de-AT" sz="2500" dirty="0">
                <a:solidFill>
                  <a:prstClr val="black"/>
                </a:solidFill>
              </a:rPr>
              <a:t>und </a:t>
            </a:r>
            <a:r>
              <a:rPr lang="de-AT" sz="2500" dirty="0" smtClean="0">
                <a:solidFill>
                  <a:prstClr val="black"/>
                </a:solidFill>
              </a:rPr>
              <a:t>Testen (Lastenräder, E-Autos, Radparcours,…)</a:t>
            </a:r>
            <a:endParaRPr lang="de-DE" sz="2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698740" y="1174900"/>
            <a:ext cx="1101388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prstClr val="black"/>
                </a:solidFill>
              </a:rPr>
              <a:t>Smart </a:t>
            </a:r>
            <a:r>
              <a:rPr lang="de-DE" sz="3000" b="1" dirty="0" smtClean="0">
                <a:solidFill>
                  <a:prstClr val="black"/>
                </a:solidFill>
              </a:rPr>
              <a:t>mobil</a:t>
            </a:r>
            <a:endParaRPr lang="de-DE" sz="2600" dirty="0" smtClean="0">
              <a:solidFill>
                <a:prstClr val="black"/>
              </a:solidFill>
            </a:endParaRPr>
          </a:p>
          <a:p>
            <a:endParaRPr lang="de-DE" sz="26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prstClr val="black"/>
              </a:solidFill>
            </a:endParaRPr>
          </a:p>
          <a:p>
            <a:endParaRPr lang="de-DE" sz="2600" b="1" u="sng" dirty="0">
              <a:solidFill>
                <a:prstClr val="black"/>
              </a:solidFill>
            </a:endParaRPr>
          </a:p>
          <a:p>
            <a:endParaRPr lang="de-DE" sz="2600" b="1" u="sng" dirty="0">
              <a:solidFill>
                <a:prstClr val="black"/>
              </a:solidFill>
            </a:endParaRPr>
          </a:p>
          <a:p>
            <a:endParaRPr lang="de-DE" sz="2000" dirty="0">
              <a:solidFill>
                <a:prstClr val="black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9"/>
          <a:stretch/>
        </p:blipFill>
        <p:spPr>
          <a:xfrm>
            <a:off x="5351248" y="1847148"/>
            <a:ext cx="5209248" cy="246108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25" y="3789040"/>
            <a:ext cx="3865134" cy="25751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3"/>
          <a:stretch/>
        </p:blipFill>
        <p:spPr>
          <a:xfrm>
            <a:off x="767408" y="1844824"/>
            <a:ext cx="4161324" cy="190534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7464152" y="4748363"/>
            <a:ext cx="32318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500" dirty="0" smtClean="0"/>
              <a:t>Weiterbildungsreihe für die NÖ Mobilitätsbeauftragten</a:t>
            </a:r>
            <a:endParaRPr lang="de-DE" sz="2500" dirty="0"/>
          </a:p>
        </p:txBody>
      </p:sp>
    </p:spTree>
    <p:extLst>
      <p:ext uri="{BB962C8B-B14F-4D97-AF65-F5344CB8AC3E}">
        <p14:creationId xmlns:p14="http://schemas.microsoft.com/office/powerpoint/2010/main" val="37364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839416" y="1113054"/>
            <a:ext cx="1101388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prstClr val="black"/>
                </a:solidFill>
              </a:rPr>
              <a:t>Mobilitäts-Enquete „miteinander Fahrt aufnehmen“:</a:t>
            </a:r>
          </a:p>
          <a:p>
            <a:endParaRPr lang="de-DE" b="1" dirty="0">
              <a:solidFill>
                <a:prstClr val="black"/>
              </a:solidFill>
            </a:endParaRPr>
          </a:p>
          <a:p>
            <a:endParaRPr lang="de-DE" sz="2600" dirty="0" smtClean="0">
              <a:solidFill>
                <a:prstClr val="black"/>
              </a:solidFill>
            </a:endParaRPr>
          </a:p>
          <a:p>
            <a:endParaRPr lang="de-DE" sz="26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prstClr val="black"/>
              </a:solidFill>
            </a:endParaRPr>
          </a:p>
          <a:p>
            <a:endParaRPr lang="de-DE" sz="2600" b="1" u="sng" dirty="0">
              <a:solidFill>
                <a:prstClr val="black"/>
              </a:solidFill>
            </a:endParaRPr>
          </a:p>
          <a:p>
            <a:endParaRPr lang="de-DE" sz="2600" b="1" u="sng" dirty="0">
              <a:solidFill>
                <a:prstClr val="black"/>
              </a:solidFill>
            </a:endParaRPr>
          </a:p>
          <a:p>
            <a:endParaRPr lang="de-DE" sz="2000" dirty="0">
              <a:solidFill>
                <a:prstClr val="black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0" y="1868715"/>
            <a:ext cx="4717366" cy="314446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26" y="1868715"/>
            <a:ext cx="6121722" cy="408056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42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352430" y="1129142"/>
            <a:ext cx="11144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prstClr val="black"/>
                </a:solidFill>
              </a:rPr>
              <a:t>Clever mobil – landesweiter Mobilitätswettbewerb</a:t>
            </a:r>
            <a:endParaRPr lang="de-DE" sz="2600" dirty="0" smtClean="0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9" y="1719540"/>
            <a:ext cx="4192196" cy="222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670111"/>
            <a:ext cx="6672063" cy="44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96572" y="6034092"/>
            <a:ext cx="336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photography</a:t>
            </a:r>
            <a:r>
              <a:rPr lang="de-DE" sz="1100" dirty="0" smtClean="0"/>
              <a:t> </a:t>
            </a:r>
            <a:r>
              <a:rPr lang="de-DE" sz="1100" dirty="0" err="1" smtClean="0"/>
              <a:t>by</a:t>
            </a:r>
            <a:r>
              <a:rPr lang="de-DE" sz="1100" dirty="0" smtClean="0"/>
              <a:t> Josef </a:t>
            </a:r>
            <a:r>
              <a:rPr lang="de-DE" sz="1100" dirty="0" err="1" smtClean="0"/>
              <a:t>Bollwein</a:t>
            </a:r>
            <a:r>
              <a:rPr lang="de-DE" sz="1100" dirty="0" smtClean="0"/>
              <a:t> | © 2019 flashface.com</a:t>
            </a:r>
            <a:endParaRPr lang="de-DE" sz="1100" dirty="0"/>
          </a:p>
        </p:txBody>
      </p:sp>
      <p:sp>
        <p:nvSpPr>
          <p:cNvPr id="9" name="Textfeld 8"/>
          <p:cNvSpPr txBox="1"/>
          <p:nvPr/>
        </p:nvSpPr>
        <p:spPr>
          <a:xfrm>
            <a:off x="1055440" y="3960906"/>
            <a:ext cx="2664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© Florian </a:t>
            </a:r>
            <a:r>
              <a:rPr lang="de-DE" sz="1100" dirty="0" err="1" smtClean="0"/>
              <a:t>Krumböck</a:t>
            </a:r>
            <a:r>
              <a:rPr lang="de-DE" sz="1100" dirty="0" smtClean="0"/>
              <a:t> / Büro LR </a:t>
            </a:r>
            <a:r>
              <a:rPr lang="de-DE" sz="1100" dirty="0" err="1" smtClean="0"/>
              <a:t>Schleritzko</a:t>
            </a:r>
            <a:endParaRPr lang="de-DE" sz="1100" dirty="0"/>
          </a:p>
        </p:txBody>
      </p:sp>
      <p:sp>
        <p:nvSpPr>
          <p:cNvPr id="3" name="Textfeld 2"/>
          <p:cNvSpPr txBox="1"/>
          <p:nvPr/>
        </p:nvSpPr>
        <p:spPr>
          <a:xfrm>
            <a:off x="407368" y="4509120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500" b="1" dirty="0" smtClean="0"/>
              <a:t>Landessieger 2019: </a:t>
            </a:r>
            <a:r>
              <a:rPr lang="de-AT" sz="2500" dirty="0" smtClean="0"/>
              <a:t>ARGE Zukunftsregion Waldviertel-Mitte</a:t>
            </a:r>
            <a:endParaRPr lang="de-DE" sz="2500" dirty="0"/>
          </a:p>
        </p:txBody>
      </p:sp>
    </p:spTree>
    <p:extLst>
      <p:ext uri="{BB962C8B-B14F-4D97-AF65-F5344CB8AC3E}">
        <p14:creationId xmlns:p14="http://schemas.microsoft.com/office/powerpoint/2010/main" val="28790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4" name="Rechteck 3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2" y="2634615"/>
            <a:ext cx="2448272" cy="3674705"/>
          </a:xfrm>
          <a:prstGeom prst="rect">
            <a:avLst/>
          </a:prstGeom>
        </p:spPr>
      </p:pic>
      <p:pic>
        <p:nvPicPr>
          <p:cNvPr id="5" name="Grafik 4" descr="O:\Mobilitaet\2_Themen\10_Mitfahren\Mitfahrbankerl\Drucksorten, Logos final\Postkarte_2018_final.jpg\Postkarte_2018_final-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902">
            <a:off x="772774" y="1222898"/>
            <a:ext cx="2317247" cy="145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t="12148" r="9753" b="4547"/>
          <a:stretch/>
        </p:blipFill>
        <p:spPr>
          <a:xfrm>
            <a:off x="8296968" y="1196752"/>
            <a:ext cx="3847704" cy="26012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"/>
          <a:stretch/>
        </p:blipFill>
        <p:spPr>
          <a:xfrm>
            <a:off x="3561591" y="2901878"/>
            <a:ext cx="4638262" cy="318855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616280" y="4576394"/>
            <a:ext cx="392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prstClr val="black"/>
                </a:solidFill>
              </a:rPr>
              <a:t>Mikro-ÖV Systeme</a:t>
            </a:r>
            <a:endParaRPr lang="de-DE" sz="3000" dirty="0" smtClean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367808" y="6031637"/>
            <a:ext cx="336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photography</a:t>
            </a:r>
            <a:r>
              <a:rPr lang="de-DE" sz="1100" dirty="0" smtClean="0"/>
              <a:t> </a:t>
            </a:r>
            <a:r>
              <a:rPr lang="de-DE" sz="1100" dirty="0" err="1" smtClean="0"/>
              <a:t>by</a:t>
            </a:r>
            <a:r>
              <a:rPr lang="de-DE" sz="1100" dirty="0" smtClean="0"/>
              <a:t> Josef </a:t>
            </a:r>
            <a:r>
              <a:rPr lang="de-DE" sz="1100" dirty="0" err="1" smtClean="0"/>
              <a:t>Bollwein</a:t>
            </a:r>
            <a:r>
              <a:rPr lang="de-DE" sz="1100" dirty="0" smtClean="0"/>
              <a:t> | © 2019 flashface.com</a:t>
            </a:r>
            <a:endParaRPr lang="de-DE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3561591" y="1420427"/>
            <a:ext cx="392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prstClr val="black"/>
                </a:solidFill>
              </a:rPr>
              <a:t>Mitfahren</a:t>
            </a:r>
            <a:endParaRPr lang="de-DE" sz="3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6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0392" y="1988840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400392" y="1224196"/>
            <a:ext cx="878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prstClr val="black"/>
                </a:solidFill>
              </a:rPr>
              <a:t>Ausflugsbroschüre „Mit Bus, Bahn und Rad zur Landesausstellung 2019“ und in die Ausstellungsregionen</a:t>
            </a:r>
          </a:p>
          <a:p>
            <a:r>
              <a:rPr lang="de-AT" sz="2400" b="1" dirty="0" smtClean="0">
                <a:solidFill>
                  <a:prstClr val="black"/>
                </a:solidFill>
              </a:rPr>
              <a:t>Neuauflage in Kooperation mit den Tourismusdestinationen 2021</a:t>
            </a:r>
            <a:endParaRPr lang="de-DE" sz="2400" b="1" dirty="0" smtClean="0">
              <a:solidFill>
                <a:prstClr val="black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07" y="1196732"/>
            <a:ext cx="2139642" cy="4681277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 rotWithShape="1">
          <a:blip r:embed="rId3"/>
          <a:srcRect l="24611" t="14130" r="20777" b="10745"/>
          <a:stretch/>
        </p:blipFill>
        <p:spPr bwMode="auto">
          <a:xfrm>
            <a:off x="119336" y="2924944"/>
            <a:ext cx="4176464" cy="3247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hteck 12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85" y="2492896"/>
            <a:ext cx="5094483" cy="339419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087888" y="5895443"/>
            <a:ext cx="2664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© Florian </a:t>
            </a:r>
            <a:r>
              <a:rPr lang="de-DE" sz="1100" dirty="0" err="1" smtClean="0"/>
              <a:t>Krumböck</a:t>
            </a:r>
            <a:r>
              <a:rPr lang="de-DE" sz="1100" dirty="0" smtClean="0"/>
              <a:t> / Büro LR </a:t>
            </a:r>
            <a:r>
              <a:rPr lang="de-DE" sz="1100" dirty="0" err="1" smtClean="0"/>
              <a:t>Schleritzko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1630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7" y="2060848"/>
            <a:ext cx="5746427" cy="383095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48" y="1196752"/>
            <a:ext cx="5308102" cy="353669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876552" y="4737702"/>
            <a:ext cx="4919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AT" sz="2800" b="1" dirty="0" smtClean="0"/>
              <a:t>Einheitliche Buswartehäuschen</a:t>
            </a:r>
            <a:br>
              <a:rPr lang="de-AT" sz="2800" b="1" dirty="0" smtClean="0"/>
            </a:br>
            <a:r>
              <a:rPr lang="de-AT" sz="2800" b="1" dirty="0" smtClean="0"/>
              <a:t>im Schneebergland</a:t>
            </a:r>
            <a:endParaRPr lang="de-DE" sz="2800" b="1" dirty="0"/>
          </a:p>
        </p:txBody>
      </p:sp>
      <p:sp>
        <p:nvSpPr>
          <p:cNvPr id="9" name="Rechteck 8"/>
          <p:cNvSpPr/>
          <p:nvPr/>
        </p:nvSpPr>
        <p:spPr>
          <a:xfrm>
            <a:off x="360592" y="1412776"/>
            <a:ext cx="5327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prstClr val="black"/>
                </a:solidFill>
              </a:rPr>
              <a:t>Testfahrt mit Akku-Zug: </a:t>
            </a:r>
            <a:r>
              <a:rPr lang="de-DE" sz="2800" b="1" dirty="0" err="1">
                <a:solidFill>
                  <a:prstClr val="black"/>
                </a:solidFill>
              </a:rPr>
              <a:t>Cityjet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r>
              <a:rPr lang="de-DE" sz="2800" b="1" dirty="0" err="1">
                <a:solidFill>
                  <a:prstClr val="black"/>
                </a:solidFill>
              </a:rPr>
              <a:t>eco</a:t>
            </a:r>
            <a:endParaRPr lang="de-DE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6" name="Rechteck 5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sp>
        <p:nvSpPr>
          <p:cNvPr id="9" name="Rechteck 8"/>
          <p:cNvSpPr/>
          <p:nvPr/>
        </p:nvSpPr>
        <p:spPr>
          <a:xfrm>
            <a:off x="360592" y="1412776"/>
            <a:ext cx="2601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prstClr val="black"/>
                </a:solidFill>
              </a:rPr>
              <a:t>Aktive Mobilität</a:t>
            </a:r>
            <a:endParaRPr lang="de-DE" sz="2800" b="1" dirty="0">
              <a:solidFill>
                <a:prstClr val="black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r="3746"/>
          <a:stretch/>
        </p:blipFill>
        <p:spPr>
          <a:xfrm>
            <a:off x="479376" y="2924944"/>
            <a:ext cx="3639770" cy="29523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/>
          <a:stretch/>
        </p:blipFill>
        <p:spPr>
          <a:xfrm>
            <a:off x="6815078" y="1350709"/>
            <a:ext cx="5185578" cy="38072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l="24884" t="16157" r="42706" b="6457"/>
          <a:stretch/>
        </p:blipFill>
        <p:spPr>
          <a:xfrm>
            <a:off x="3763025" y="178893"/>
            <a:ext cx="2299819" cy="308890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8081809" y="5163159"/>
            <a:ext cx="336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photography</a:t>
            </a:r>
            <a:r>
              <a:rPr lang="de-DE" sz="1100" dirty="0" smtClean="0"/>
              <a:t> </a:t>
            </a:r>
            <a:r>
              <a:rPr lang="de-DE" sz="1100" dirty="0" err="1" smtClean="0"/>
              <a:t>by</a:t>
            </a:r>
            <a:r>
              <a:rPr lang="de-DE" sz="1100" dirty="0" smtClean="0"/>
              <a:t> Josef </a:t>
            </a:r>
            <a:r>
              <a:rPr lang="de-DE" sz="1100" dirty="0" err="1" smtClean="0"/>
              <a:t>Bollwein</a:t>
            </a:r>
            <a:r>
              <a:rPr lang="de-DE" sz="1100" dirty="0" smtClean="0"/>
              <a:t> | © 2019 flashface.com</a:t>
            </a:r>
            <a:endParaRPr lang="de-DE" sz="1100" dirty="0"/>
          </a:p>
        </p:txBody>
      </p:sp>
      <p:sp>
        <p:nvSpPr>
          <p:cNvPr id="15" name="Textfeld 14"/>
          <p:cNvSpPr txBox="1"/>
          <p:nvPr/>
        </p:nvSpPr>
        <p:spPr>
          <a:xfrm>
            <a:off x="407368" y="5877272"/>
            <a:ext cx="336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photography</a:t>
            </a:r>
            <a:r>
              <a:rPr lang="de-DE" sz="1100" dirty="0" smtClean="0"/>
              <a:t> </a:t>
            </a:r>
            <a:r>
              <a:rPr lang="de-DE" sz="1100" dirty="0" err="1" smtClean="0"/>
              <a:t>by</a:t>
            </a:r>
            <a:r>
              <a:rPr lang="de-DE" sz="1100" dirty="0" smtClean="0"/>
              <a:t> Josef </a:t>
            </a:r>
            <a:r>
              <a:rPr lang="de-DE" sz="1100" dirty="0" err="1" smtClean="0"/>
              <a:t>Bollwein</a:t>
            </a:r>
            <a:r>
              <a:rPr lang="de-DE" sz="1100" dirty="0" smtClean="0"/>
              <a:t> | © 2019 flashface.com</a:t>
            </a:r>
            <a:endParaRPr lang="de-DE" sz="11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337586"/>
            <a:ext cx="2275612" cy="30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568453" y="1064545"/>
            <a:ext cx="1068946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800" b="1" dirty="0"/>
              <a:t>Das </a:t>
            </a:r>
            <a:r>
              <a:rPr lang="de-DE" sz="2800" b="1" dirty="0" smtClean="0"/>
              <a:t>Regionale Mobilitätsmanagement</a:t>
            </a:r>
          </a:p>
          <a:p>
            <a:pPr lvl="0"/>
            <a:r>
              <a:rPr lang="de-DE" sz="1400" b="1" dirty="0"/>
              <a:t/>
            </a:r>
            <a:br>
              <a:rPr lang="de-DE" sz="1400" b="1" dirty="0"/>
            </a:br>
            <a:r>
              <a:rPr lang="de-DE" sz="2400" b="1" dirty="0"/>
              <a:t>Kostenloses Service für NÖ Gemeinden</a:t>
            </a:r>
            <a:r>
              <a:rPr lang="de-DE" sz="2400" dirty="0"/>
              <a:t>, aber Gemeindevorstandsbeschluss und Nennung von Mobilitätsbeauftragten (1x politisch, 1x administrativ)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AT" sz="7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400" dirty="0"/>
              <a:t>Derzeit </a:t>
            </a:r>
            <a:r>
              <a:rPr lang="de-DE" sz="2400" dirty="0" smtClean="0"/>
              <a:t>ca. </a:t>
            </a:r>
            <a:r>
              <a:rPr lang="de-DE" sz="2400" b="1" dirty="0" smtClean="0"/>
              <a:t>480 </a:t>
            </a:r>
            <a:r>
              <a:rPr lang="de-DE" sz="2400" b="1" dirty="0"/>
              <a:t>Mobilitätsgemeinden </a:t>
            </a:r>
            <a:r>
              <a:rPr lang="de-DE" sz="2400" dirty="0">
                <a:sym typeface="Wingdings" panose="05000000000000000000" pitchFamily="2" charset="2"/>
              </a:rPr>
              <a:t> flächendeckender Ansatz als </a:t>
            </a:r>
            <a:r>
              <a:rPr lang="de-DE" sz="2400" dirty="0" smtClean="0">
                <a:sym typeface="Wingdings" panose="05000000000000000000" pitchFamily="2" charset="2"/>
              </a:rPr>
              <a:t>Ziel</a:t>
            </a:r>
            <a:endParaRPr lang="de-DE" sz="2400" b="1" dirty="0" smtClean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b="1" dirty="0" smtClean="0"/>
              <a:t>Ansprech- und Vernetzungsstelle </a:t>
            </a:r>
            <a:r>
              <a:rPr lang="de-AT" sz="2400" dirty="0" smtClean="0"/>
              <a:t>der NÖ Mobilitätsgemeinden zu allen Fragen der Mobilität (ÖV, Mikro-ÖV, Radverkehr, Multimodalität, Fußgängerverkehr, </a:t>
            </a:r>
            <a:r>
              <a:rPr lang="de-AT" sz="2400" dirty="0"/>
              <a:t>GIP, E-Mobilität</a:t>
            </a:r>
            <a:r>
              <a:rPr lang="de-AT" sz="2400" dirty="0" smtClean="0"/>
              <a:t>, Förderungen, etc.)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400" b="1" dirty="0" smtClean="0"/>
              <a:t>Fachliche </a:t>
            </a:r>
            <a:r>
              <a:rPr lang="de-AT" sz="2400" b="1" dirty="0"/>
              <a:t>Beratung der Gemeinden zu Mobilitätsthemen </a:t>
            </a:r>
            <a:r>
              <a:rPr lang="de-AT" sz="2400" dirty="0"/>
              <a:t>sowie bei </a:t>
            </a:r>
            <a:r>
              <a:rPr lang="de-AT" sz="2400" dirty="0" smtClean="0"/>
              <a:t>Projektentwicklung, -einreichung</a:t>
            </a:r>
            <a:r>
              <a:rPr lang="de-AT" sz="2400" dirty="0"/>
              <a:t>, -umsetzung und </a:t>
            </a:r>
            <a:r>
              <a:rPr lang="de-AT" sz="2400" dirty="0" smtClean="0"/>
              <a:t>Förderungen</a:t>
            </a:r>
            <a:endParaRPr lang="de-AT" sz="2400" dirty="0"/>
          </a:p>
        </p:txBody>
      </p:sp>
      <p:sp>
        <p:nvSpPr>
          <p:cNvPr id="11" name="Rechteck 10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Das Regionale Mobilitätsmanagement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6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6" name="Rechteck 5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/>
          <a:srcRect l="10442" t="14816" r="31245" b="5182"/>
          <a:stretch/>
        </p:blipFill>
        <p:spPr>
          <a:xfrm rot="603646">
            <a:off x="6216381" y="1511304"/>
            <a:ext cx="5099153" cy="393510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98741" y="1135572"/>
            <a:ext cx="50372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000" b="1" dirty="0" smtClean="0">
                <a:solidFill>
                  <a:prstClr val="black"/>
                </a:solidFill>
              </a:rPr>
              <a:t>Folder „</a:t>
            </a:r>
            <a:r>
              <a:rPr lang="de-AT" sz="3000" b="1" dirty="0" err="1" smtClean="0">
                <a:solidFill>
                  <a:prstClr val="black"/>
                </a:solidFill>
              </a:rPr>
              <a:t>GeHmeinsam</a:t>
            </a:r>
            <a:r>
              <a:rPr lang="de-AT" sz="3000" b="1" dirty="0" smtClean="0">
                <a:solidFill>
                  <a:prstClr val="black"/>
                </a:solidFill>
              </a:rPr>
              <a:t> </a:t>
            </a:r>
            <a:r>
              <a:rPr lang="de-AT" sz="3000" b="1" dirty="0" err="1" smtClean="0">
                <a:solidFill>
                  <a:prstClr val="black"/>
                </a:solidFill>
              </a:rPr>
              <a:t>Radln</a:t>
            </a:r>
            <a:r>
              <a:rPr lang="de-AT" sz="3000" b="1" dirty="0" smtClean="0">
                <a:solidFill>
                  <a:prstClr val="black"/>
                </a:solidFill>
              </a:rPr>
              <a:t>“</a:t>
            </a:r>
          </a:p>
          <a:p>
            <a:r>
              <a:rPr lang="de-AT" sz="2800" dirty="0" smtClean="0">
                <a:solidFill>
                  <a:prstClr val="black"/>
                </a:solidFill>
              </a:rPr>
              <a:t/>
            </a:r>
            <a:br>
              <a:rPr lang="de-AT" sz="2800" dirty="0" smtClean="0">
                <a:solidFill>
                  <a:prstClr val="black"/>
                </a:solidFill>
              </a:rPr>
            </a:br>
            <a:r>
              <a:rPr lang="de-AT" sz="2800" dirty="0" smtClean="0">
                <a:solidFill>
                  <a:prstClr val="black"/>
                </a:solidFill>
              </a:rPr>
              <a:t>Tipps für ein </a:t>
            </a:r>
            <a:br>
              <a:rPr lang="de-AT" sz="2800" dirty="0" smtClean="0">
                <a:solidFill>
                  <a:prstClr val="black"/>
                </a:solidFill>
              </a:rPr>
            </a:br>
            <a:r>
              <a:rPr lang="de-AT" sz="2800" dirty="0" smtClean="0">
                <a:solidFill>
                  <a:prstClr val="black"/>
                </a:solidFill>
              </a:rPr>
              <a:t>respektvolles Miteinander </a:t>
            </a:r>
            <a:br>
              <a:rPr lang="de-AT" sz="2800" dirty="0" smtClean="0">
                <a:solidFill>
                  <a:prstClr val="black"/>
                </a:solidFill>
              </a:rPr>
            </a:br>
            <a:r>
              <a:rPr lang="de-AT" sz="2800" dirty="0" smtClean="0">
                <a:solidFill>
                  <a:prstClr val="black"/>
                </a:solidFill>
              </a:rPr>
              <a:t>zu Fuß und mit dem </a:t>
            </a:r>
            <a:r>
              <a:rPr lang="de-AT" sz="2800" dirty="0">
                <a:solidFill>
                  <a:prstClr val="black"/>
                </a:solidFill>
              </a:rPr>
              <a:t>R</a:t>
            </a:r>
            <a:r>
              <a:rPr lang="de-AT" sz="2800" dirty="0" smtClean="0">
                <a:solidFill>
                  <a:prstClr val="black"/>
                </a:solidFill>
              </a:rPr>
              <a:t>ad</a:t>
            </a:r>
            <a:endParaRPr lang="de-DE" sz="2800" dirty="0" smtClean="0">
              <a:solidFill>
                <a:prstClr val="black"/>
              </a:solidFill>
            </a:endParaRPr>
          </a:p>
          <a:p>
            <a:endParaRPr lang="de-DE" sz="1600" dirty="0" smtClean="0">
              <a:solidFill>
                <a:prstClr val="black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5" y="3568153"/>
            <a:ext cx="3977125" cy="26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6" name="Rechteck 5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0"/>
          <a:stretch/>
        </p:blipFill>
        <p:spPr>
          <a:xfrm>
            <a:off x="6837060" y="1484784"/>
            <a:ext cx="3736594" cy="331236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360592" y="1412776"/>
            <a:ext cx="1955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prstClr val="black"/>
                </a:solidFill>
              </a:rPr>
              <a:t>ÖV-Shuttles</a:t>
            </a:r>
            <a:endParaRPr lang="de-DE" sz="2800" b="1" dirty="0">
              <a:solidFill>
                <a:prstClr val="black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50" y="2237707"/>
            <a:ext cx="5480295" cy="384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0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6" name="Rechteck 5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" b="4859"/>
          <a:stretch/>
        </p:blipFill>
        <p:spPr>
          <a:xfrm>
            <a:off x="407368" y="2169218"/>
            <a:ext cx="6738668" cy="399608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60592" y="1412776"/>
            <a:ext cx="6477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prstClr val="black"/>
                </a:solidFill>
              </a:rPr>
              <a:t>Multimodale Knoten - Mobilitätsstationen</a:t>
            </a:r>
            <a:endParaRPr lang="de-DE" sz="2800" b="1" dirty="0">
              <a:solidFill>
                <a:prstClr val="black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7112078" y="1484784"/>
            <a:ext cx="4716016" cy="325704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93048" y="6119718"/>
            <a:ext cx="336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photography</a:t>
            </a:r>
            <a:r>
              <a:rPr lang="de-DE" sz="1100" dirty="0" smtClean="0"/>
              <a:t> </a:t>
            </a:r>
            <a:r>
              <a:rPr lang="de-DE" sz="1100" dirty="0" err="1" smtClean="0"/>
              <a:t>by</a:t>
            </a:r>
            <a:r>
              <a:rPr lang="de-DE" sz="1100" dirty="0" smtClean="0"/>
              <a:t> Josef </a:t>
            </a:r>
            <a:r>
              <a:rPr lang="de-DE" sz="1100" dirty="0" err="1" smtClean="0"/>
              <a:t>Bollwein</a:t>
            </a:r>
            <a:r>
              <a:rPr lang="de-DE" sz="1100" dirty="0" smtClean="0"/>
              <a:t> | © 2019 flashface.com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9641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484784"/>
            <a:ext cx="5620136" cy="374441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1" y="2703678"/>
            <a:ext cx="4655289" cy="310158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sp>
        <p:nvSpPr>
          <p:cNvPr id="7" name="Rechteck 6"/>
          <p:cNvSpPr/>
          <p:nvPr/>
        </p:nvSpPr>
        <p:spPr>
          <a:xfrm>
            <a:off x="360592" y="1412776"/>
            <a:ext cx="2838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prstClr val="black"/>
                </a:solidFill>
              </a:rPr>
              <a:t>Verkehrsberatung</a:t>
            </a:r>
            <a:endParaRPr lang="de-DE" sz="2800" b="1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112224" y="5213672"/>
            <a:ext cx="336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photography</a:t>
            </a:r>
            <a:r>
              <a:rPr lang="de-DE" sz="1100" dirty="0" smtClean="0"/>
              <a:t> </a:t>
            </a:r>
            <a:r>
              <a:rPr lang="de-DE" sz="1100" dirty="0" err="1" smtClean="0"/>
              <a:t>by</a:t>
            </a:r>
            <a:r>
              <a:rPr lang="de-DE" sz="1100" dirty="0" smtClean="0"/>
              <a:t> Josef </a:t>
            </a:r>
            <a:r>
              <a:rPr lang="de-DE" sz="1100" dirty="0" err="1" smtClean="0"/>
              <a:t>Bollwein</a:t>
            </a:r>
            <a:r>
              <a:rPr lang="de-DE" sz="1100" dirty="0" smtClean="0"/>
              <a:t> | © 2019 flashface.com</a:t>
            </a:r>
            <a:endParaRPr lang="de-DE" sz="1100" dirty="0"/>
          </a:p>
        </p:txBody>
      </p:sp>
      <p:sp>
        <p:nvSpPr>
          <p:cNvPr id="9" name="Textfeld 8"/>
          <p:cNvSpPr txBox="1"/>
          <p:nvPr/>
        </p:nvSpPr>
        <p:spPr>
          <a:xfrm>
            <a:off x="1779955" y="5765330"/>
            <a:ext cx="336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photography</a:t>
            </a:r>
            <a:r>
              <a:rPr lang="de-DE" sz="1100" dirty="0" smtClean="0"/>
              <a:t> </a:t>
            </a:r>
            <a:r>
              <a:rPr lang="de-DE" sz="1100" dirty="0" err="1" smtClean="0"/>
              <a:t>by</a:t>
            </a:r>
            <a:r>
              <a:rPr lang="de-DE" sz="1100" dirty="0" smtClean="0"/>
              <a:t> Josef </a:t>
            </a:r>
            <a:r>
              <a:rPr lang="de-DE" sz="1100" dirty="0" err="1" smtClean="0"/>
              <a:t>Bollwein</a:t>
            </a:r>
            <a:r>
              <a:rPr lang="de-DE" sz="1100" dirty="0" smtClean="0"/>
              <a:t> | © 2019 flashface.com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3558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0392" y="1988840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sz="2800" dirty="0"/>
          </a:p>
        </p:txBody>
      </p:sp>
      <p:pic>
        <p:nvPicPr>
          <p:cNvPr id="6" name="Grafik 5" descr="RegMobil_Welle_NOE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895" r="19524" b="2312"/>
          <a:stretch/>
        </p:blipFill>
        <p:spPr>
          <a:xfrm>
            <a:off x="5591944" y="1383716"/>
            <a:ext cx="6600056" cy="528564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-24680" y="4293096"/>
            <a:ext cx="8647130" cy="6463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600" b="1" dirty="0" smtClean="0"/>
              <a:t>Vielen </a:t>
            </a:r>
            <a:r>
              <a:rPr lang="de-DE" sz="3600" b="1" dirty="0"/>
              <a:t>Dank für </a:t>
            </a:r>
            <a:r>
              <a:rPr lang="de-DE" sz="3600" b="1" dirty="0" smtClean="0"/>
              <a:t>die </a:t>
            </a:r>
            <a:r>
              <a:rPr lang="de-DE" sz="3600" b="1" dirty="0"/>
              <a:t>Aufmerksamkeit!</a:t>
            </a:r>
          </a:p>
        </p:txBody>
      </p:sp>
      <p:sp>
        <p:nvSpPr>
          <p:cNvPr id="5" name="Rechteck 4"/>
          <p:cNvSpPr/>
          <p:nvPr/>
        </p:nvSpPr>
        <p:spPr>
          <a:xfrm>
            <a:off x="400392" y="1844824"/>
            <a:ext cx="5400600" cy="20621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3200" b="1" dirty="0"/>
              <a:t>Mobilität in ihrer Vielfalt sichern</a:t>
            </a:r>
            <a:r>
              <a:rPr lang="de-DE" sz="3200" b="1" dirty="0" smtClean="0"/>
              <a:t>,</a:t>
            </a:r>
          </a:p>
          <a:p>
            <a:pPr algn="ctr"/>
            <a:r>
              <a:rPr lang="de-DE" sz="3200" b="1" dirty="0" smtClean="0"/>
              <a:t> </a:t>
            </a:r>
            <a:r>
              <a:rPr lang="de-DE" sz="3200" b="1" dirty="0"/>
              <a:t>zukunftsfähig gestalten und </a:t>
            </a:r>
            <a:r>
              <a:rPr lang="de-DE" sz="3200" b="1" dirty="0" smtClean="0"/>
              <a:t>fördern!</a:t>
            </a:r>
            <a:endParaRPr lang="de-DE" sz="3200" b="1" dirty="0"/>
          </a:p>
        </p:txBody>
      </p:sp>
      <p:sp>
        <p:nvSpPr>
          <p:cNvPr id="7" name="Rechteck 6"/>
          <p:cNvSpPr/>
          <p:nvPr/>
        </p:nvSpPr>
        <p:spPr>
          <a:xfrm>
            <a:off x="478973" y="5301208"/>
            <a:ext cx="54006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3200" b="1" dirty="0" smtClean="0"/>
              <a:t>NÖ Landesmobilitätskonzept 2030+</a:t>
            </a:r>
            <a:endParaRPr lang="de-DE" sz="3200" b="1" dirty="0"/>
          </a:p>
        </p:txBody>
      </p:sp>
      <p:sp>
        <p:nvSpPr>
          <p:cNvPr id="10" name="Textfeld 1"/>
          <p:cNvSpPr txBox="1"/>
          <p:nvPr/>
        </p:nvSpPr>
        <p:spPr>
          <a:xfrm>
            <a:off x="5932363" y="5839817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/>
              <a:t>Franz Gausterer</a:t>
            </a:r>
          </a:p>
          <a:p>
            <a:r>
              <a:rPr lang="de-AT" dirty="0" smtClean="0"/>
              <a:t>Bereichsleiter Mobilität der </a:t>
            </a:r>
            <a:r>
              <a:rPr lang="de-AT" dirty="0" err="1" smtClean="0"/>
              <a:t>NÖ.Regional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115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663116" y="1252478"/>
            <a:ext cx="106894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800" b="1" dirty="0"/>
              <a:t>Das </a:t>
            </a:r>
            <a:r>
              <a:rPr lang="de-DE" sz="2800" b="1" dirty="0" smtClean="0"/>
              <a:t>Regionale Mobilitätsmanagement</a:t>
            </a:r>
            <a:r>
              <a:rPr lang="de-DE" sz="2800" b="1" dirty="0"/>
              <a:t/>
            </a:r>
            <a:br>
              <a:rPr lang="de-DE" sz="2800" b="1" dirty="0"/>
            </a:br>
            <a:endParaRPr lang="de-DE" sz="2400" b="1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400" dirty="0" smtClean="0"/>
              <a:t>Konzeption </a:t>
            </a:r>
            <a:r>
              <a:rPr lang="de-AT" sz="2400" dirty="0"/>
              <a:t>und eigenständige Umsetzung von kommunalen und regionalen Mobilitätsprojekten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400" dirty="0"/>
              <a:t>Begleitung von Mobilitätskonzepten, Busausschreibungen, etc.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400" dirty="0"/>
              <a:t>Vernetzungstätigkeit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400" dirty="0"/>
              <a:t>Öffentlichkeitsarbeit nach innen und nach außen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400" dirty="0"/>
              <a:t>Organisation und Koordination von Veranstaltungen</a:t>
            </a:r>
          </a:p>
          <a:p>
            <a:endParaRPr lang="de-DE" sz="2800" b="1" dirty="0"/>
          </a:p>
        </p:txBody>
      </p:sp>
      <p:sp>
        <p:nvSpPr>
          <p:cNvPr id="11" name="Rechteck 10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Das Regionale Mobilitätsmanagement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437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40309" y="1536002"/>
            <a:ext cx="9695668" cy="4694028"/>
            <a:chOff x="504788" y="1327260"/>
            <a:chExt cx="8143913" cy="4467225"/>
          </a:xfrm>
        </p:grpSpPr>
        <p:sp>
          <p:nvSpPr>
            <p:cNvPr id="6" name="Abgerundetes Rechteck 5"/>
            <p:cNvSpPr/>
            <p:nvPr/>
          </p:nvSpPr>
          <p:spPr>
            <a:xfrm>
              <a:off x="6300950" y="1327260"/>
              <a:ext cx="2279929" cy="952696"/>
            </a:xfrm>
            <a:prstGeom prst="round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Gruppe Raumordnung Umwelt Verkehr</a:t>
              </a:r>
            </a:p>
            <a:p>
              <a:pPr algn="ctr"/>
              <a:r>
                <a:rPr lang="de-DE" sz="1400" dirty="0"/>
                <a:t>Gruppe Straße</a:t>
              </a:r>
              <a:endParaRPr lang="de-AT" sz="1400" dirty="0"/>
            </a:p>
          </p:txBody>
        </p:sp>
        <p:grpSp>
          <p:nvGrpSpPr>
            <p:cNvPr id="7" name="Gruppieren 6"/>
            <p:cNvGrpSpPr/>
            <p:nvPr/>
          </p:nvGrpSpPr>
          <p:grpSpPr>
            <a:xfrm>
              <a:off x="504788" y="1698087"/>
              <a:ext cx="8143913" cy="4096398"/>
              <a:chOff x="504788" y="1698087"/>
              <a:chExt cx="8143913" cy="4096398"/>
            </a:xfrm>
          </p:grpSpPr>
          <p:sp>
            <p:nvSpPr>
              <p:cNvPr id="9" name="Abgerundetes Rechteck 8"/>
              <p:cNvSpPr/>
              <p:nvPr/>
            </p:nvSpPr>
            <p:spPr>
              <a:xfrm>
                <a:off x="533401" y="1698087"/>
                <a:ext cx="2375193" cy="953937"/>
              </a:xfrm>
              <a:prstGeom prst="roundRect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 smtClean="0"/>
                  <a:t>Gemeinde/Stadt/Kleinregion</a:t>
                </a:r>
                <a:endParaRPr lang="de-AT" sz="1400" b="1" dirty="0"/>
              </a:p>
            </p:txBody>
          </p:sp>
          <p:sp>
            <p:nvSpPr>
              <p:cNvPr id="10" name="Abgerundetes Rechteck 9"/>
              <p:cNvSpPr/>
              <p:nvPr/>
            </p:nvSpPr>
            <p:spPr>
              <a:xfrm>
                <a:off x="504788" y="3400916"/>
                <a:ext cx="2373578" cy="1549907"/>
              </a:xfrm>
              <a:prstGeom prst="roundRect">
                <a:avLst/>
              </a:prstGeom>
              <a:ln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de-DE" sz="1400" dirty="0" smtClean="0"/>
                  <a:t>NÖ.Regional</a:t>
                </a:r>
                <a:r>
                  <a:rPr lang="de-DE" sz="1400" dirty="0"/>
                  <a:t>.</a:t>
                </a:r>
                <a:r>
                  <a:rPr lang="de-DE" sz="1400" dirty="0" smtClean="0"/>
                  <a:t>GmbH</a:t>
                </a:r>
                <a:endParaRPr lang="de-AT" sz="1400" dirty="0"/>
              </a:p>
            </p:txBody>
          </p:sp>
          <p:sp>
            <p:nvSpPr>
              <p:cNvPr id="11" name="Abgerundetes Rechteck 10"/>
              <p:cNvSpPr/>
              <p:nvPr/>
            </p:nvSpPr>
            <p:spPr>
              <a:xfrm>
                <a:off x="673810" y="4000496"/>
                <a:ext cx="2049029" cy="72992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err="1"/>
                  <a:t>MobilitätsmanagerInnen</a:t>
                </a:r>
                <a:endParaRPr lang="de-AT" sz="1400" dirty="0"/>
              </a:p>
            </p:txBody>
          </p:sp>
          <p:sp>
            <p:nvSpPr>
              <p:cNvPr id="12" name="Abgerundetes Rechteck 11"/>
              <p:cNvSpPr/>
              <p:nvPr/>
            </p:nvSpPr>
            <p:spPr>
              <a:xfrm>
                <a:off x="3526942" y="1706441"/>
                <a:ext cx="2279929" cy="573515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/>
                  <a:t>Land Niederösterreich</a:t>
                </a:r>
                <a:endParaRPr lang="de-AT" sz="1400" dirty="0"/>
              </a:p>
            </p:txBody>
          </p:sp>
          <p:sp>
            <p:nvSpPr>
              <p:cNvPr id="13" name="Abgerundetes Rechteck 12"/>
              <p:cNvSpPr/>
              <p:nvPr/>
            </p:nvSpPr>
            <p:spPr>
              <a:xfrm>
                <a:off x="3526942" y="2365267"/>
                <a:ext cx="2279929" cy="573515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/>
                  <a:t>Verkehrsverbund Ost-Region</a:t>
                </a:r>
                <a:endParaRPr lang="de-AT" sz="1400" dirty="0"/>
              </a:p>
            </p:txBody>
          </p:sp>
          <p:sp>
            <p:nvSpPr>
              <p:cNvPr id="14" name="Abgerundetes Rechteck 13"/>
              <p:cNvSpPr/>
              <p:nvPr/>
            </p:nvSpPr>
            <p:spPr>
              <a:xfrm>
                <a:off x="3526942" y="3085714"/>
                <a:ext cx="2279929" cy="573515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/>
                  <a:t>SUM Stadt Umland Management</a:t>
                </a:r>
                <a:endParaRPr lang="de-AT" sz="1400" dirty="0"/>
              </a:p>
            </p:txBody>
          </p:sp>
          <p:sp>
            <p:nvSpPr>
              <p:cNvPr id="15" name="Abgerundetes Rechteck 14"/>
              <p:cNvSpPr/>
              <p:nvPr/>
            </p:nvSpPr>
            <p:spPr>
              <a:xfrm>
                <a:off x="3526942" y="3791944"/>
                <a:ext cx="2279929" cy="573515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err="1"/>
                  <a:t>eNu</a:t>
                </a:r>
                <a:r>
                  <a:rPr lang="de-DE" sz="1400" dirty="0"/>
                  <a:t> Energie-  und Umweltagentur NÖ</a:t>
                </a:r>
                <a:endParaRPr lang="de-AT" sz="1400" dirty="0"/>
              </a:p>
            </p:txBody>
          </p:sp>
          <p:sp>
            <p:nvSpPr>
              <p:cNvPr id="16" name="Abgerundetes Rechteck 15"/>
              <p:cNvSpPr/>
              <p:nvPr/>
            </p:nvSpPr>
            <p:spPr>
              <a:xfrm>
                <a:off x="3526942" y="4493423"/>
                <a:ext cx="2279929" cy="573515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err="1" smtClean="0"/>
                  <a:t>Ecoplus</a:t>
                </a:r>
                <a:r>
                  <a:rPr lang="de-DE" sz="1400" dirty="0" smtClean="0"/>
                  <a:t>/EMI</a:t>
                </a:r>
                <a:endParaRPr lang="de-AT" sz="1400" dirty="0"/>
              </a:p>
            </p:txBody>
          </p:sp>
          <p:sp>
            <p:nvSpPr>
              <p:cNvPr id="17" name="Abgerundetes Rechteck 16"/>
              <p:cNvSpPr/>
              <p:nvPr/>
            </p:nvSpPr>
            <p:spPr>
              <a:xfrm>
                <a:off x="6336478" y="2365267"/>
                <a:ext cx="645873" cy="549816"/>
              </a:xfrm>
              <a:prstGeom prst="round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/>
                  <a:t>ÖBB</a:t>
                </a:r>
                <a:endParaRPr lang="de-AT" sz="1400" dirty="0"/>
              </a:p>
            </p:txBody>
          </p:sp>
          <p:sp>
            <p:nvSpPr>
              <p:cNvPr id="18" name="Abgerundetes Rechteck 17"/>
              <p:cNvSpPr/>
              <p:nvPr/>
            </p:nvSpPr>
            <p:spPr>
              <a:xfrm>
                <a:off x="6336477" y="2998024"/>
                <a:ext cx="791196" cy="549816"/>
              </a:xfrm>
              <a:prstGeom prst="round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/>
                  <a:t>NÖVOG</a:t>
                </a:r>
                <a:endParaRPr lang="de-AT" sz="1400" dirty="0"/>
              </a:p>
            </p:txBody>
          </p:sp>
          <p:sp>
            <p:nvSpPr>
              <p:cNvPr id="19" name="Abgerundetes Rechteck 18"/>
              <p:cNvSpPr/>
              <p:nvPr/>
            </p:nvSpPr>
            <p:spPr>
              <a:xfrm>
                <a:off x="6336476" y="3621308"/>
                <a:ext cx="2312225" cy="549816"/>
              </a:xfrm>
              <a:prstGeom prst="round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de-DE" sz="1400" dirty="0"/>
                  <a:t>Andere Verkehrsunternehmen</a:t>
                </a:r>
                <a:endParaRPr lang="de-AT" sz="1400" dirty="0"/>
              </a:p>
            </p:txBody>
          </p:sp>
          <p:cxnSp>
            <p:nvCxnSpPr>
              <p:cNvPr id="20" name="Gerade Verbindung mit Pfeil 19"/>
              <p:cNvCxnSpPr/>
              <p:nvPr/>
            </p:nvCxnSpPr>
            <p:spPr>
              <a:xfrm>
                <a:off x="5838055" y="1971864"/>
                <a:ext cx="462895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Gewinkelte Verbindung 16"/>
              <p:cNvCxnSpPr/>
              <p:nvPr/>
            </p:nvCxnSpPr>
            <p:spPr>
              <a:xfrm>
                <a:off x="5845612" y="2652024"/>
                <a:ext cx="455338" cy="620908"/>
              </a:xfrm>
              <a:prstGeom prst="bentConnector3">
                <a:avLst>
                  <a:gd name="adj1" fmla="val 47872"/>
                </a:avLst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mit Pfeil 21"/>
              <p:cNvCxnSpPr/>
              <p:nvPr/>
            </p:nvCxnSpPr>
            <p:spPr>
              <a:xfrm>
                <a:off x="6073281" y="2652024"/>
                <a:ext cx="227669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Gewinkelte Verbindung 18"/>
              <p:cNvCxnSpPr/>
              <p:nvPr/>
            </p:nvCxnSpPr>
            <p:spPr>
              <a:xfrm rot="16200000" flipH="1">
                <a:off x="5885679" y="3452975"/>
                <a:ext cx="623285" cy="263195"/>
              </a:xfrm>
              <a:prstGeom prst="bentConnector2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Pfeil nach links und rechts 23"/>
              <p:cNvSpPr/>
              <p:nvPr/>
            </p:nvSpPr>
            <p:spPr>
              <a:xfrm rot="5400000">
                <a:off x="1339679" y="2882341"/>
                <a:ext cx="732407" cy="247853"/>
              </a:xfrm>
              <a:prstGeom prst="leftRightArrow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25" name="Gerade Verbindung mit Pfeil 24"/>
              <p:cNvCxnSpPr>
                <a:endCxn id="12" idx="1"/>
              </p:cNvCxnSpPr>
              <p:nvPr/>
            </p:nvCxnSpPr>
            <p:spPr>
              <a:xfrm>
                <a:off x="3291198" y="1993199"/>
                <a:ext cx="23574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/>
              <p:cNvCxnSpPr/>
              <p:nvPr/>
            </p:nvCxnSpPr>
            <p:spPr>
              <a:xfrm>
                <a:off x="3291198" y="2642543"/>
                <a:ext cx="23574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26"/>
              <p:cNvCxnSpPr/>
              <p:nvPr/>
            </p:nvCxnSpPr>
            <p:spPr>
              <a:xfrm>
                <a:off x="3291198" y="3364229"/>
                <a:ext cx="23574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/>
              <p:cNvCxnSpPr/>
              <p:nvPr/>
            </p:nvCxnSpPr>
            <p:spPr>
              <a:xfrm>
                <a:off x="3291198" y="4038410"/>
                <a:ext cx="23574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28"/>
              <p:cNvCxnSpPr/>
              <p:nvPr/>
            </p:nvCxnSpPr>
            <p:spPr>
              <a:xfrm>
                <a:off x="3291198" y="4780179"/>
                <a:ext cx="23574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mit Pfeil 29"/>
              <p:cNvCxnSpPr/>
              <p:nvPr/>
            </p:nvCxnSpPr>
            <p:spPr>
              <a:xfrm>
                <a:off x="2878366" y="3896215"/>
                <a:ext cx="412831" cy="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Abgerundetes Rechteck 30"/>
              <p:cNvSpPr/>
              <p:nvPr/>
            </p:nvSpPr>
            <p:spPr>
              <a:xfrm>
                <a:off x="3526942" y="5220970"/>
                <a:ext cx="2279929" cy="573515"/>
              </a:xfrm>
              <a:prstGeom prst="round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/>
                  <a:t>…..und andere</a:t>
                </a:r>
                <a:endParaRPr lang="de-AT" sz="1400" dirty="0"/>
              </a:p>
            </p:txBody>
          </p:sp>
          <p:cxnSp>
            <p:nvCxnSpPr>
              <p:cNvPr id="32" name="Gerade Verbindung mit Pfeil 31"/>
              <p:cNvCxnSpPr/>
              <p:nvPr/>
            </p:nvCxnSpPr>
            <p:spPr>
              <a:xfrm>
                <a:off x="3291198" y="5415311"/>
                <a:ext cx="23574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chteck 32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Schnittstelle Regionales Mobilitätsmanagement</a:t>
            </a:r>
            <a:endParaRPr lang="de-AT" dirty="0"/>
          </a:p>
        </p:txBody>
      </p:sp>
      <p:cxnSp>
        <p:nvCxnSpPr>
          <p:cNvPr id="34" name="Gerade Verbindung 20"/>
          <p:cNvCxnSpPr/>
          <p:nvPr/>
        </p:nvCxnSpPr>
        <p:spPr>
          <a:xfrm>
            <a:off x="3827630" y="2232074"/>
            <a:ext cx="18059" cy="36383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4098330" y="1029787"/>
            <a:ext cx="2714351" cy="60263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Büro Mobilitätslandesrat</a:t>
            </a:r>
            <a:endParaRPr lang="de-AT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7266" y="1689804"/>
            <a:ext cx="468794" cy="16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Gewinkelter Verbinder 37"/>
          <p:cNvCxnSpPr/>
          <p:nvPr/>
        </p:nvCxnSpPr>
        <p:spPr>
          <a:xfrm rot="10800000" flipV="1">
            <a:off x="500331" y="1193927"/>
            <a:ext cx="3597999" cy="3387932"/>
          </a:xfrm>
          <a:prstGeom prst="bentConnector3">
            <a:avLst>
              <a:gd name="adj1" fmla="val 10635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r Verbinder 39"/>
          <p:cNvCxnSpPr>
            <a:stCxn id="35" idx="1"/>
          </p:cNvCxnSpPr>
          <p:nvPr/>
        </p:nvCxnSpPr>
        <p:spPr>
          <a:xfrm rot="10800000">
            <a:off x="4032328" y="1324584"/>
            <a:ext cx="66002" cy="652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4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10" name="Rechteck 9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463136" y="980728"/>
            <a:ext cx="1160952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b="1" dirty="0" smtClean="0"/>
              <a:t>Öffentlicher Verkehr (ÖV)</a:t>
            </a:r>
          </a:p>
          <a:p>
            <a:pPr lvl="0"/>
            <a:endParaRPr lang="de-AT" sz="1400" b="1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/>
              <a:t>Erstkontakt für Gemeinden bei Problemen mit ÖV (Schülerverkehr, fehlende Anbindung, zu lange Wartezeiten, Überlastung, etc.)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/>
              <a:t>Organisation und Teilnahme an Fahrplaninformationen </a:t>
            </a:r>
            <a:r>
              <a:rPr lang="de-DE" sz="2400" dirty="0"/>
              <a:t>mit </a:t>
            </a:r>
            <a:r>
              <a:rPr lang="de-DE" sz="2400" dirty="0" smtClean="0"/>
              <a:t>VOR und </a:t>
            </a:r>
            <a:r>
              <a:rPr lang="de-DE" sz="2400" dirty="0"/>
              <a:t>ÖBB </a:t>
            </a:r>
            <a:endParaRPr lang="de-AT" sz="24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/>
              <a:t>Begleitung von VOR-Busausschreibungen (Abfrage regionaler Bedürfnisse, Organisation von Infoterminen, ,,,)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/>
              <a:t>Regionale </a:t>
            </a:r>
            <a:r>
              <a:rPr lang="de-DE" sz="2400" dirty="0"/>
              <a:t>Anlaufstelle für </a:t>
            </a:r>
            <a:r>
              <a:rPr lang="de-DE" sz="2400" dirty="0" smtClean="0"/>
              <a:t>Projektentwicklung (z.B. Mobilitätsstationen = Multimodale Knoten) und Problemstellungen </a:t>
            </a:r>
            <a:r>
              <a:rPr lang="de-DE" sz="2400" dirty="0"/>
              <a:t>bei laufenden </a:t>
            </a:r>
            <a:r>
              <a:rPr lang="de-DE" sz="2400" dirty="0" smtClean="0"/>
              <a:t>Projekten </a:t>
            </a:r>
            <a:endParaRPr lang="de-AT" sz="24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/>
              <a:t>Bewusstseinsbildung (Veranstaltungen wie Mobilitätsfeste, Plakatkampagnen</a:t>
            </a:r>
            <a:r>
              <a:rPr lang="de-DE" sz="2400" dirty="0" smtClean="0"/>
              <a:t>, Wettbewerbe, Anreise-Info bei Veranstaltungen und auf Gemeinde-Websites) </a:t>
            </a:r>
          </a:p>
          <a:p>
            <a:pPr marL="16573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smtClean="0"/>
              <a:t>Förderlotse (Erstinformation, Beratung</a:t>
            </a:r>
            <a:r>
              <a:rPr lang="de-DE" sz="2400" dirty="0"/>
              <a:t>, </a:t>
            </a:r>
            <a:r>
              <a:rPr lang="de-DE" sz="2400" dirty="0" smtClean="0"/>
              <a:t>Unterstützung b. Erstellung von Einreichunterlagen</a:t>
            </a:r>
            <a:r>
              <a:rPr lang="de-DE" sz="2400" dirty="0"/>
              <a:t>, Besprechungsorganisation,…)</a:t>
            </a:r>
            <a:endParaRPr lang="de-A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AT" sz="2400" b="1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545408" y="5589240"/>
            <a:ext cx="1430681" cy="608400"/>
            <a:chOff x="545408" y="5688634"/>
            <a:chExt cx="1430681" cy="6084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82747" y="5866389"/>
              <a:ext cx="793342" cy="421623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5408" y="5688634"/>
              <a:ext cx="451112" cy="60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21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11" name="Rechteck 10"/>
          <p:cNvSpPr/>
          <p:nvPr/>
        </p:nvSpPr>
        <p:spPr>
          <a:xfrm>
            <a:off x="463137" y="1219393"/>
            <a:ext cx="1132149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b="1" dirty="0" smtClean="0"/>
              <a:t>Mikro ÖV-Angebote</a:t>
            </a:r>
          </a:p>
          <a:p>
            <a:pPr lvl="0"/>
            <a:endParaRPr lang="de-AT" sz="5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Erstinformation und Beratung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Prozessbegleitung </a:t>
            </a:r>
            <a:r>
              <a:rPr lang="de-DE" sz="2400" dirty="0"/>
              <a:t>und Unterstützung bei Planungstätigkeiten des VOR – Abstimmung regionaler Bedürfnisse</a:t>
            </a:r>
            <a:endParaRPr lang="de-A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Umsetzungsunterstützung (vom </a:t>
            </a:r>
            <a:r>
              <a:rPr lang="de-DE" sz="2400" dirty="0" smtClean="0"/>
              <a:t>Fahrplan über Marketing </a:t>
            </a:r>
            <a:r>
              <a:rPr lang="de-DE" sz="2400" dirty="0"/>
              <a:t>bis zur benötigten Infrastruktur</a:t>
            </a:r>
            <a:r>
              <a:rPr lang="de-DE" sz="2400" dirty="0" smtClean="0"/>
              <a:t>)</a:t>
            </a:r>
          </a:p>
          <a:p>
            <a:pPr lvl="1"/>
            <a:endParaRPr lang="de-AT" dirty="0"/>
          </a:p>
          <a:p>
            <a:pPr lvl="0"/>
            <a:r>
              <a:rPr lang="de-DE" sz="2400" b="1" dirty="0" smtClean="0"/>
              <a:t>Fahrgemeinschaften</a:t>
            </a:r>
          </a:p>
          <a:p>
            <a:pPr lvl="0"/>
            <a:endParaRPr lang="de-AT" sz="5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Multiplikator für vorhandene </a:t>
            </a:r>
            <a:r>
              <a:rPr lang="de-DE" sz="2400" dirty="0" smtClean="0"/>
              <a:t>Angebote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Unterstützung </a:t>
            </a:r>
            <a:r>
              <a:rPr lang="de-DE" sz="2400" dirty="0"/>
              <a:t>und Beratung bei der Umsetzung </a:t>
            </a:r>
            <a:r>
              <a:rPr lang="de-DE" sz="2400" dirty="0" smtClean="0"/>
              <a:t>regionaler Fahrgemeinschaftsprojekte wie z.B. P&amp;D Parkplätze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AT" sz="2400" dirty="0" smtClean="0"/>
              <a:t>Anreiseinfos bei Veranstaltungseinladungen</a:t>
            </a:r>
            <a:endParaRPr lang="de-AT" sz="24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774937"/>
            <a:ext cx="981013" cy="53623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2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8453" y="2060848"/>
            <a:ext cx="8136904" cy="3097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5" name="Rechteck 4"/>
          <p:cNvSpPr/>
          <p:nvPr/>
        </p:nvSpPr>
        <p:spPr>
          <a:xfrm>
            <a:off x="463137" y="1200809"/>
            <a:ext cx="1117747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b="1" dirty="0" smtClean="0"/>
              <a:t>E-Mobilität</a:t>
            </a:r>
          </a:p>
          <a:p>
            <a:pPr lvl="0"/>
            <a:endParaRPr lang="de-AT" sz="5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Erstinformation </a:t>
            </a:r>
            <a:r>
              <a:rPr lang="de-DE" sz="2400" dirty="0"/>
              <a:t>und </a:t>
            </a:r>
            <a:r>
              <a:rPr lang="de-DE" sz="2400" dirty="0" smtClean="0"/>
              <a:t>Weitervermittlung </a:t>
            </a:r>
            <a:r>
              <a:rPr lang="de-DE" sz="2400" dirty="0"/>
              <a:t>an </a:t>
            </a:r>
            <a:r>
              <a:rPr lang="de-DE" sz="2400" dirty="0" err="1"/>
              <a:t>FachexpertInnen</a:t>
            </a:r>
            <a:r>
              <a:rPr lang="de-DE" sz="2400" dirty="0"/>
              <a:t> (z.B. </a:t>
            </a:r>
            <a:r>
              <a:rPr lang="de-DE" sz="2400" dirty="0" err="1"/>
              <a:t>eNu</a:t>
            </a:r>
            <a:r>
              <a:rPr lang="de-DE" sz="2400" dirty="0"/>
              <a:t>, KEMs</a:t>
            </a:r>
            <a:r>
              <a:rPr lang="de-DE" sz="2400" dirty="0" smtClean="0"/>
              <a:t>, </a:t>
            </a:r>
            <a:r>
              <a:rPr lang="de-DE" sz="2400" dirty="0"/>
              <a:t>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Förderlotse</a:t>
            </a:r>
            <a:endParaRPr lang="de-A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Vermittlung von </a:t>
            </a:r>
            <a:r>
              <a:rPr lang="de-DE" sz="2400" dirty="0"/>
              <a:t>Best Practice-Projekten </a:t>
            </a:r>
            <a:r>
              <a:rPr lang="de-DE" sz="2400" dirty="0" smtClean="0"/>
              <a:t>(</a:t>
            </a:r>
            <a:r>
              <a:rPr lang="de-DE" sz="2400" dirty="0"/>
              <a:t>Kommunale </a:t>
            </a:r>
            <a:r>
              <a:rPr lang="de-DE" sz="2400" dirty="0" smtClean="0"/>
              <a:t>E-</a:t>
            </a:r>
            <a:r>
              <a:rPr lang="de-DE" sz="2400" dirty="0" err="1" smtClean="0"/>
              <a:t>Carsharing</a:t>
            </a:r>
            <a:r>
              <a:rPr lang="de-DE" sz="2400" dirty="0" smtClean="0"/>
              <a:t>-Modelle, </a:t>
            </a:r>
            <a:r>
              <a:rPr lang="de-DE" sz="2400" dirty="0"/>
              <a:t>etc</a:t>
            </a:r>
            <a:r>
              <a:rPr lang="de-DE" sz="2400" dirty="0" smtClean="0"/>
              <a:t>.)</a:t>
            </a:r>
            <a:endParaRPr lang="de-A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Elektrifizierung des ÖVs (E-Busse)</a:t>
            </a:r>
          </a:p>
          <a:p>
            <a:pPr lvl="1"/>
            <a:endParaRPr lang="de-DE" sz="2400" dirty="0"/>
          </a:p>
          <a:p>
            <a:r>
              <a:rPr lang="de-DE" sz="2400" b="1" dirty="0" smtClean="0"/>
              <a:t>Mobilität der Zukunft</a:t>
            </a:r>
          </a:p>
          <a:p>
            <a:endParaRPr lang="de-DE" sz="5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Mitarbeit beim Projekt „Mobilitätsgarantie“</a:t>
            </a:r>
            <a:endParaRPr lang="de-DE" sz="2400" dirty="0"/>
          </a:p>
          <a:p>
            <a:pPr lvl="1"/>
            <a:endParaRPr lang="de-AT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AT" sz="24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20" y="5833275"/>
            <a:ext cx="1034568" cy="421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63136" y="5707157"/>
            <a:ext cx="1424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Californian FB" panose="0207040306080B030204" pitchFamily="18" charset="0"/>
              </a:rPr>
              <a:t>e</a:t>
            </a:r>
            <a:endParaRPr lang="de-AT" sz="2800" b="1" dirty="0">
              <a:latin typeface="Californian FB" panose="0207040306080B0302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97" y="5812600"/>
            <a:ext cx="325299" cy="4212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0" y="5809177"/>
            <a:ext cx="807232" cy="42120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840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51169" y="944716"/>
            <a:ext cx="11033463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b="1" dirty="0" smtClean="0"/>
              <a:t>AKTIVE MOBILITÄT - Radverkehr</a:t>
            </a:r>
            <a:r>
              <a:rPr lang="de-DE" sz="2400" b="1" dirty="0" smtClean="0"/>
              <a:t>:</a:t>
            </a:r>
          </a:p>
          <a:p>
            <a:pPr lvl="0"/>
            <a:endParaRPr lang="de-AT" sz="5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AT" sz="2400" dirty="0"/>
              <a:t>Schwerpunkt 2021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AT" sz="2400" dirty="0"/>
              <a:t>Radverkehrsförderung wurde neu aufgestellt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AT" sz="2400" dirty="0"/>
              <a:t>Zukünftig werden 3 Kategorien von Radinfrastruktur-Projekten gefördert</a:t>
            </a:r>
          </a:p>
          <a:p>
            <a:pPr marL="1371600" lvl="2" indent="-457200">
              <a:buFont typeface="+mj-lt"/>
              <a:buAutoNum type="arabicPeriod"/>
            </a:pPr>
            <a:r>
              <a:rPr lang="de-AT" sz="2400" dirty="0"/>
              <a:t>Radschnellverbindungen</a:t>
            </a:r>
          </a:p>
          <a:p>
            <a:pPr marL="1371600" lvl="2" indent="-457200">
              <a:buFont typeface="+mj-lt"/>
              <a:buAutoNum type="arabicPeriod"/>
            </a:pPr>
            <a:r>
              <a:rPr lang="de-AT" sz="2400" dirty="0"/>
              <a:t>Radwege in Potentialregionen</a:t>
            </a:r>
          </a:p>
          <a:p>
            <a:pPr marL="1371600" lvl="2" indent="-457200">
              <a:buFont typeface="+mj-lt"/>
              <a:buAutoNum type="arabicPeriod"/>
            </a:pPr>
            <a:r>
              <a:rPr lang="de-AT" sz="2400" dirty="0"/>
              <a:t>Erschließung ländlicher Räume </a:t>
            </a:r>
            <a:endParaRPr lang="de-DE" sz="2400" dirty="0"/>
          </a:p>
          <a:p>
            <a:pPr lvl="1"/>
            <a:endParaRPr lang="de-D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Prozessbegleitung Radwegeplanungen</a:t>
            </a:r>
            <a:endParaRPr lang="de-AT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Förderberatung und Unterstützung bei Erstellung von Einreichunterlagen („Landesförderung neu“, ELER, </a:t>
            </a:r>
            <a:r>
              <a:rPr lang="de-DE" sz="2400" dirty="0" err="1" smtClean="0"/>
              <a:t>klimaAktiv:mobil</a:t>
            </a:r>
            <a:r>
              <a:rPr lang="de-DE" sz="2400" dirty="0" smtClean="0"/>
              <a:t>, SCHIG</a:t>
            </a:r>
            <a:r>
              <a:rPr lang="de-DE" sz="2400" dirty="0" smtClean="0">
                <a:sym typeface="Wingdings" panose="05000000000000000000" pitchFamily="2" charset="2"/>
              </a:rPr>
              <a:t>)</a:t>
            </a:r>
            <a:r>
              <a:rPr lang="de-DE" sz="2400" dirty="0" smtClean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Unterstützung und Planung bewusstseinsbildender Kampagnen, z.B. </a:t>
            </a:r>
            <a:r>
              <a:rPr lang="de-DE" sz="2400" dirty="0" err="1" smtClean="0"/>
              <a:t>GEHmeinsam</a:t>
            </a:r>
            <a:r>
              <a:rPr lang="de-DE" sz="2400" dirty="0" smtClean="0"/>
              <a:t> </a:t>
            </a:r>
            <a:r>
              <a:rPr lang="de-DE" sz="2400" dirty="0" err="1" smtClean="0"/>
              <a:t>Radln</a:t>
            </a:r>
            <a:r>
              <a:rPr lang="de-DE" sz="2400" dirty="0" smtClean="0"/>
              <a:t>-Broschüre</a:t>
            </a:r>
          </a:p>
          <a:p>
            <a:pPr lvl="0"/>
            <a:endParaRPr lang="de-DE" sz="2400" b="1" dirty="0"/>
          </a:p>
          <a:p>
            <a:pPr lvl="0"/>
            <a:endParaRPr lang="de-AT" sz="500" b="1" dirty="0"/>
          </a:p>
          <a:p>
            <a:pPr lvl="1"/>
            <a:endParaRPr lang="de-AT" sz="2400" dirty="0"/>
          </a:p>
          <a:p>
            <a:pPr lvl="1"/>
            <a:endParaRPr lang="de-D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AT" sz="24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2" y="5517232"/>
            <a:ext cx="569022" cy="63722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359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51169" y="944716"/>
            <a:ext cx="11033463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AKTIVE MOBILITÄT - Fußgängerverkehr</a:t>
            </a:r>
            <a:endParaRPr lang="de-DE" sz="2400" b="1" dirty="0"/>
          </a:p>
          <a:p>
            <a:endParaRPr lang="de-AT" sz="5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Initiierung und Begleitung von Projekten zur Förderung des Fußgängerverkehrs (z.B. </a:t>
            </a:r>
            <a:r>
              <a:rPr lang="de-DE" sz="2400" dirty="0" err="1"/>
              <a:t>SchulGehBus</a:t>
            </a:r>
            <a:r>
              <a:rPr lang="de-DE" sz="2400" dirty="0"/>
              <a:t>, </a:t>
            </a:r>
            <a:r>
              <a:rPr lang="de-DE" sz="2400" dirty="0" smtClean="0"/>
              <a:t>Elternhaltestellen, Barrierefreiheit</a:t>
            </a:r>
            <a:r>
              <a:rPr lang="de-DE" sz="2400" dirty="0"/>
              <a:t>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Infovorträge für Gemeinden und Schulen (Elternabend)</a:t>
            </a:r>
            <a:endParaRPr lang="de-AT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Sensibilisierung </a:t>
            </a:r>
            <a:r>
              <a:rPr lang="de-DE" sz="2400" dirty="0"/>
              <a:t>und Bewusstseinsbildung </a:t>
            </a:r>
            <a:r>
              <a:rPr lang="de-DE" sz="2400" dirty="0" smtClean="0"/>
              <a:t>(Kampagnen,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Verkehrsberatungen </a:t>
            </a:r>
            <a:r>
              <a:rPr lang="de-DE" sz="2400" dirty="0"/>
              <a:t>zum Thema Sicherheit zur Forcierung des Fußgängerverkehrs in den Gemeinden</a:t>
            </a:r>
          </a:p>
          <a:p>
            <a:endParaRPr lang="de-AT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3" t="2717" r="31856"/>
          <a:stretch/>
        </p:blipFill>
        <p:spPr>
          <a:xfrm>
            <a:off x="119336" y="5517232"/>
            <a:ext cx="402157" cy="63722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9336" y="6381328"/>
            <a:ext cx="9217024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	Leistungen des Regionalen Mobilitätsmanagements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2439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Microsoft Office PowerPoint</Application>
  <PresentationFormat>Breitbild</PresentationFormat>
  <Paragraphs>173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Californian FB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Kirchler</dc:creator>
  <cp:lastModifiedBy>bmd28</cp:lastModifiedBy>
  <cp:revision>476</cp:revision>
  <cp:lastPrinted>2020-10-01T05:56:37Z</cp:lastPrinted>
  <dcterms:created xsi:type="dcterms:W3CDTF">2015-11-30T08:27:28Z</dcterms:created>
  <dcterms:modified xsi:type="dcterms:W3CDTF">2021-02-24T19:57:49Z</dcterms:modified>
</cp:coreProperties>
</file>